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397" r:id="rId4"/>
    <p:sldId id="404" r:id="rId5"/>
    <p:sldId id="399" r:id="rId6"/>
    <p:sldId id="400" r:id="rId7"/>
    <p:sldId id="410" r:id="rId8"/>
    <p:sldId id="405" r:id="rId9"/>
    <p:sldId id="407" r:id="rId10"/>
    <p:sldId id="408" r:id="rId11"/>
    <p:sldId id="409" r:id="rId12"/>
    <p:sldId id="403" r:id="rId13"/>
    <p:sldId id="398" r:id="rId14"/>
    <p:sldId id="401" r:id="rId15"/>
    <p:sldId id="402" r:id="rId16"/>
    <p:sldId id="411" r:id="rId17"/>
    <p:sldId id="279" r:id="rId18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1" roundtripDataSignature="AMtx7mi7AOUiGfioVPTFrFzTi+gJGDXQ/w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甲鱼 老" initials="甲老" lastIdx="2" clrIdx="0">
    <p:extLst>
      <p:ext uri="{19B8F6BF-5375-455C-9EA6-DF929625EA0E}">
        <p15:presenceInfo xmlns:p15="http://schemas.microsoft.com/office/powerpoint/2012/main" userId="8e706fe32cce493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B4F9DF2-0438-42AD-B170-30067649D97E}">
  <a:tblStyle styleId="{AB4F9DF2-0438-42AD-B170-30067649D97E}" styleName="Table_0">
    <a:wholeTbl>
      <a:tcTxStyle b="off" i="off">
        <a:font>
          <a:latin typeface="Consolas"/>
          <a:ea typeface="Consolas"/>
          <a:cs typeface="Consolas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BF5"/>
          </a:solidFill>
        </a:fill>
      </a:tcStyle>
    </a:wholeTbl>
    <a:band1H>
      <a:tcTxStyle/>
      <a:tcStyle>
        <a:tcBdr/>
        <a:fill>
          <a:solidFill>
            <a:srgbClr val="CDD4E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DD4E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onsolas"/>
          <a:ea typeface="Consolas"/>
          <a:cs typeface="Consolas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onsolas"/>
          <a:ea typeface="Consolas"/>
          <a:cs typeface="Consolas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onsolas"/>
          <a:ea typeface="Consolas"/>
          <a:cs typeface="Consolas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onsolas"/>
          <a:ea typeface="Consolas"/>
          <a:cs typeface="Consolas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96" autoAdjust="0"/>
    <p:restoredTop sz="86043" autoAdjust="0"/>
  </p:normalViewPr>
  <p:slideViewPr>
    <p:cSldViewPr snapToGrid="0">
      <p:cViewPr varScale="1">
        <p:scale>
          <a:sx n="80" d="100"/>
          <a:sy n="80" d="100"/>
        </p:scale>
        <p:origin x="180" y="4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32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customschemas.google.com/relationships/presentationmetadata" Target="meta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>
          <a:extLst>
            <a:ext uri="{FF2B5EF4-FFF2-40B4-BE49-F238E27FC236}">
              <a16:creationId xmlns:a16="http://schemas.microsoft.com/office/drawing/2014/main" id="{33ABDBEF-DC9F-A94F-4A98-22EFEA801D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:notes">
            <a:extLst>
              <a:ext uri="{FF2B5EF4-FFF2-40B4-BE49-F238E27FC236}">
                <a16:creationId xmlns:a16="http://schemas.microsoft.com/office/drawing/2014/main" id="{811F6B16-126C-A9BC-D49D-91BEAE34979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0" name="Google Shape;100;p3:notes">
            <a:extLst>
              <a:ext uri="{FF2B5EF4-FFF2-40B4-BE49-F238E27FC236}">
                <a16:creationId xmlns:a16="http://schemas.microsoft.com/office/drawing/2014/main" id="{62048B82-E547-5E0B-25D3-8B9F893B1C8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1" name="Google Shape;101;p3:notes">
            <a:extLst>
              <a:ext uri="{FF2B5EF4-FFF2-40B4-BE49-F238E27FC236}">
                <a16:creationId xmlns:a16="http://schemas.microsoft.com/office/drawing/2014/main" id="{2FE18F15-A538-455B-519F-44070A54DCF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242028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>
          <a:extLst>
            <a:ext uri="{FF2B5EF4-FFF2-40B4-BE49-F238E27FC236}">
              <a16:creationId xmlns:a16="http://schemas.microsoft.com/office/drawing/2014/main" id="{D3D1ACB3-7F5D-F720-A349-764B3A9A19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:notes">
            <a:extLst>
              <a:ext uri="{FF2B5EF4-FFF2-40B4-BE49-F238E27FC236}">
                <a16:creationId xmlns:a16="http://schemas.microsoft.com/office/drawing/2014/main" id="{C149EE9B-2945-D1F0-698E-1F5E05A42FD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0" name="Google Shape;100;p3:notes">
            <a:extLst>
              <a:ext uri="{FF2B5EF4-FFF2-40B4-BE49-F238E27FC236}">
                <a16:creationId xmlns:a16="http://schemas.microsoft.com/office/drawing/2014/main" id="{1924A718-544C-A7C7-27FA-B137548F441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1" name="Google Shape;101;p3:notes">
            <a:extLst>
              <a:ext uri="{FF2B5EF4-FFF2-40B4-BE49-F238E27FC236}">
                <a16:creationId xmlns:a16="http://schemas.microsoft.com/office/drawing/2014/main" id="{E0A504DA-FA53-EBEC-F8ED-CA741D97229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768429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>
          <a:extLst>
            <a:ext uri="{FF2B5EF4-FFF2-40B4-BE49-F238E27FC236}">
              <a16:creationId xmlns:a16="http://schemas.microsoft.com/office/drawing/2014/main" id="{7EFA7020-9005-84EF-0E27-E91923A8AE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:notes">
            <a:extLst>
              <a:ext uri="{FF2B5EF4-FFF2-40B4-BE49-F238E27FC236}">
                <a16:creationId xmlns:a16="http://schemas.microsoft.com/office/drawing/2014/main" id="{C0EF9D4B-F813-525F-B3FF-12DEBFA5835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0" name="Google Shape;100;p3:notes">
            <a:extLst>
              <a:ext uri="{FF2B5EF4-FFF2-40B4-BE49-F238E27FC236}">
                <a16:creationId xmlns:a16="http://schemas.microsoft.com/office/drawing/2014/main" id="{6D63F15E-33F4-F22C-C265-2310E83D651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1" name="Google Shape;101;p3:notes">
            <a:extLst>
              <a:ext uri="{FF2B5EF4-FFF2-40B4-BE49-F238E27FC236}">
                <a16:creationId xmlns:a16="http://schemas.microsoft.com/office/drawing/2014/main" id="{6D0848EE-CC31-774C-2DA3-A8D4D980BEF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442833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>
          <a:extLst>
            <a:ext uri="{FF2B5EF4-FFF2-40B4-BE49-F238E27FC236}">
              <a16:creationId xmlns:a16="http://schemas.microsoft.com/office/drawing/2014/main" id="{E164F104-67F6-076E-2EE1-4F51D4E60B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:notes">
            <a:extLst>
              <a:ext uri="{FF2B5EF4-FFF2-40B4-BE49-F238E27FC236}">
                <a16:creationId xmlns:a16="http://schemas.microsoft.com/office/drawing/2014/main" id="{14B37003-B7EE-BAA5-B5EB-918437A41FC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0" name="Google Shape;100;p3:notes">
            <a:extLst>
              <a:ext uri="{FF2B5EF4-FFF2-40B4-BE49-F238E27FC236}">
                <a16:creationId xmlns:a16="http://schemas.microsoft.com/office/drawing/2014/main" id="{783321E7-58CF-0357-C711-42CFCD4C7A6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1" name="Google Shape;101;p3:notes">
            <a:extLst>
              <a:ext uri="{FF2B5EF4-FFF2-40B4-BE49-F238E27FC236}">
                <a16:creationId xmlns:a16="http://schemas.microsoft.com/office/drawing/2014/main" id="{54CB6C32-8393-B3FD-849D-6738FCF5B53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179445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>
          <a:extLst>
            <a:ext uri="{FF2B5EF4-FFF2-40B4-BE49-F238E27FC236}">
              <a16:creationId xmlns:a16="http://schemas.microsoft.com/office/drawing/2014/main" id="{639B7D23-0AD4-F739-FE86-2D55018606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:notes">
            <a:extLst>
              <a:ext uri="{FF2B5EF4-FFF2-40B4-BE49-F238E27FC236}">
                <a16:creationId xmlns:a16="http://schemas.microsoft.com/office/drawing/2014/main" id="{AFFC09DE-D2DA-404B-882E-A1945FDB3B9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0" name="Google Shape;100;p3:notes">
            <a:extLst>
              <a:ext uri="{FF2B5EF4-FFF2-40B4-BE49-F238E27FC236}">
                <a16:creationId xmlns:a16="http://schemas.microsoft.com/office/drawing/2014/main" id="{AEA81D56-FBC4-96C3-20F7-718107F5F44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1" name="Google Shape;101;p3:notes">
            <a:extLst>
              <a:ext uri="{FF2B5EF4-FFF2-40B4-BE49-F238E27FC236}">
                <a16:creationId xmlns:a16="http://schemas.microsoft.com/office/drawing/2014/main" id="{B46D9E21-A335-8692-A638-767ABD8D5D4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65462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16</a:t>
            </a:fld>
            <a:endParaRPr lang="en-US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012974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5" name="Google Shape;395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" name="Google Shape;396;p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3" name="Google Shape;93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CN" dirty="0"/>
          </a:p>
        </p:txBody>
      </p:sp>
      <p:sp>
        <p:nvSpPr>
          <p:cNvPr id="94" name="Google Shape;94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>
          <a:extLst>
            <a:ext uri="{FF2B5EF4-FFF2-40B4-BE49-F238E27FC236}">
              <a16:creationId xmlns:a16="http://schemas.microsoft.com/office/drawing/2014/main" id="{9EDB3AE3-59AB-412C-755D-11194A3749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:notes">
            <a:extLst>
              <a:ext uri="{FF2B5EF4-FFF2-40B4-BE49-F238E27FC236}">
                <a16:creationId xmlns:a16="http://schemas.microsoft.com/office/drawing/2014/main" id="{008AC883-DC89-0E26-E701-05EDE88E559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0" name="Google Shape;100;p3:notes">
            <a:extLst>
              <a:ext uri="{FF2B5EF4-FFF2-40B4-BE49-F238E27FC236}">
                <a16:creationId xmlns:a16="http://schemas.microsoft.com/office/drawing/2014/main" id="{21EB6904-7599-4148-6DB3-D4EB6AE7F2A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1" name="Google Shape;101;p3:notes">
            <a:extLst>
              <a:ext uri="{FF2B5EF4-FFF2-40B4-BE49-F238E27FC236}">
                <a16:creationId xmlns:a16="http://schemas.microsoft.com/office/drawing/2014/main" id="{2F8BD5D9-F448-F478-9494-5985CB62F2E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273911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>
          <a:extLst>
            <a:ext uri="{FF2B5EF4-FFF2-40B4-BE49-F238E27FC236}">
              <a16:creationId xmlns:a16="http://schemas.microsoft.com/office/drawing/2014/main" id="{00B0AB3D-F50C-29E7-E42A-236C5DCB7D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:notes">
            <a:extLst>
              <a:ext uri="{FF2B5EF4-FFF2-40B4-BE49-F238E27FC236}">
                <a16:creationId xmlns:a16="http://schemas.microsoft.com/office/drawing/2014/main" id="{D44EC48E-F1A8-4655-7C6F-26BECCADE66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0" name="Google Shape;100;p3:notes">
            <a:extLst>
              <a:ext uri="{FF2B5EF4-FFF2-40B4-BE49-F238E27FC236}">
                <a16:creationId xmlns:a16="http://schemas.microsoft.com/office/drawing/2014/main" id="{9E01F2BD-7873-59E0-FE37-B4AE3CA04F1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1" name="Google Shape;101;p3:notes">
            <a:extLst>
              <a:ext uri="{FF2B5EF4-FFF2-40B4-BE49-F238E27FC236}">
                <a16:creationId xmlns:a16="http://schemas.microsoft.com/office/drawing/2014/main" id="{5CBB3C66-1894-7F66-286E-CE655065705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042511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>
          <a:extLst>
            <a:ext uri="{FF2B5EF4-FFF2-40B4-BE49-F238E27FC236}">
              <a16:creationId xmlns:a16="http://schemas.microsoft.com/office/drawing/2014/main" id="{8C34A012-875D-0649-24B6-FD7214211D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:notes">
            <a:extLst>
              <a:ext uri="{FF2B5EF4-FFF2-40B4-BE49-F238E27FC236}">
                <a16:creationId xmlns:a16="http://schemas.microsoft.com/office/drawing/2014/main" id="{C303E392-B04C-1426-2409-C44EDA1F47A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0" name="Google Shape;100;p3:notes">
            <a:extLst>
              <a:ext uri="{FF2B5EF4-FFF2-40B4-BE49-F238E27FC236}">
                <a16:creationId xmlns:a16="http://schemas.microsoft.com/office/drawing/2014/main" id="{1ECCEB02-DD9D-6F3C-7E55-DF979B836F8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1" name="Google Shape;101;p3:notes">
            <a:extLst>
              <a:ext uri="{FF2B5EF4-FFF2-40B4-BE49-F238E27FC236}">
                <a16:creationId xmlns:a16="http://schemas.microsoft.com/office/drawing/2014/main" id="{59249C15-8134-23FE-EB52-B2F9AA8CF42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369836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>
          <a:extLst>
            <a:ext uri="{FF2B5EF4-FFF2-40B4-BE49-F238E27FC236}">
              <a16:creationId xmlns:a16="http://schemas.microsoft.com/office/drawing/2014/main" id="{CEE17927-CE59-42CC-7648-91C5B06361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:notes">
            <a:extLst>
              <a:ext uri="{FF2B5EF4-FFF2-40B4-BE49-F238E27FC236}">
                <a16:creationId xmlns:a16="http://schemas.microsoft.com/office/drawing/2014/main" id="{9FCF9718-AD9D-99FF-E260-64072466F50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0" name="Google Shape;100;p3:notes">
            <a:extLst>
              <a:ext uri="{FF2B5EF4-FFF2-40B4-BE49-F238E27FC236}">
                <a16:creationId xmlns:a16="http://schemas.microsoft.com/office/drawing/2014/main" id="{08EB2146-C2D6-2540-F194-E67972CE9B5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1" name="Google Shape;101;p3:notes">
            <a:extLst>
              <a:ext uri="{FF2B5EF4-FFF2-40B4-BE49-F238E27FC236}">
                <a16:creationId xmlns:a16="http://schemas.microsoft.com/office/drawing/2014/main" id="{28F36EB9-F82B-943F-D78C-5E5EEC427FF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10675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>
          <a:extLst>
            <a:ext uri="{FF2B5EF4-FFF2-40B4-BE49-F238E27FC236}">
              <a16:creationId xmlns:a16="http://schemas.microsoft.com/office/drawing/2014/main" id="{EAA11648-C4C7-52F0-67C8-E7345456E5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:notes">
            <a:extLst>
              <a:ext uri="{FF2B5EF4-FFF2-40B4-BE49-F238E27FC236}">
                <a16:creationId xmlns:a16="http://schemas.microsoft.com/office/drawing/2014/main" id="{D739560C-AE62-8235-4B4C-88921090F33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0" name="Google Shape;100;p3:notes">
            <a:extLst>
              <a:ext uri="{FF2B5EF4-FFF2-40B4-BE49-F238E27FC236}">
                <a16:creationId xmlns:a16="http://schemas.microsoft.com/office/drawing/2014/main" id="{491169C8-C40F-4FE1-EA9D-1A495C33200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1" name="Google Shape;101;p3:notes">
            <a:extLst>
              <a:ext uri="{FF2B5EF4-FFF2-40B4-BE49-F238E27FC236}">
                <a16:creationId xmlns:a16="http://schemas.microsoft.com/office/drawing/2014/main" id="{8AD50DBA-0D4C-A867-9E48-06F76DE0F41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54559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>
          <a:extLst>
            <a:ext uri="{FF2B5EF4-FFF2-40B4-BE49-F238E27FC236}">
              <a16:creationId xmlns:a16="http://schemas.microsoft.com/office/drawing/2014/main" id="{D5F61B0E-C94C-59E0-0BC5-8265284FB5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:notes">
            <a:extLst>
              <a:ext uri="{FF2B5EF4-FFF2-40B4-BE49-F238E27FC236}">
                <a16:creationId xmlns:a16="http://schemas.microsoft.com/office/drawing/2014/main" id="{F64D6917-FDB9-9D59-7032-AFD13D665BA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0" name="Google Shape;100;p3:notes">
            <a:extLst>
              <a:ext uri="{FF2B5EF4-FFF2-40B4-BE49-F238E27FC236}">
                <a16:creationId xmlns:a16="http://schemas.microsoft.com/office/drawing/2014/main" id="{C542C28F-8031-6BF8-8415-1AAA9121610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1" name="Google Shape;101;p3:notes">
            <a:extLst>
              <a:ext uri="{FF2B5EF4-FFF2-40B4-BE49-F238E27FC236}">
                <a16:creationId xmlns:a16="http://schemas.microsoft.com/office/drawing/2014/main" id="{66B5ECF6-912E-040B-2223-85FA3124735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358062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>
          <a:extLst>
            <a:ext uri="{FF2B5EF4-FFF2-40B4-BE49-F238E27FC236}">
              <a16:creationId xmlns:a16="http://schemas.microsoft.com/office/drawing/2014/main" id="{0E8BDEA5-2704-CB07-30A4-869DC949BD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:notes">
            <a:extLst>
              <a:ext uri="{FF2B5EF4-FFF2-40B4-BE49-F238E27FC236}">
                <a16:creationId xmlns:a16="http://schemas.microsoft.com/office/drawing/2014/main" id="{718F2069-FEB8-CB99-5E0C-9A709CAE4EC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0" name="Google Shape;100;p3:notes">
            <a:extLst>
              <a:ext uri="{FF2B5EF4-FFF2-40B4-BE49-F238E27FC236}">
                <a16:creationId xmlns:a16="http://schemas.microsoft.com/office/drawing/2014/main" id="{10F6371A-687E-C66E-26D0-EFB1C6F5A50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1" name="Google Shape;101;p3:notes">
            <a:extLst>
              <a:ext uri="{FF2B5EF4-FFF2-40B4-BE49-F238E27FC236}">
                <a16:creationId xmlns:a16="http://schemas.microsoft.com/office/drawing/2014/main" id="{797EDFDA-71FF-CCB0-AC49-0D80DE488D5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490175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标题幻灯片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6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onsolas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6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两栏内容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29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2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比较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0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30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30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30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30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3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3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3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仅标题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3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3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3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空白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3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3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内容与标题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3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nsolas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33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33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3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3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3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图片与标题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4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nsolas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34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34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3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3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3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标题和竖排文字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35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3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3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3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竖排标题与文本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6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36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3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3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3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onsolas"/>
              <a:buNone/>
              <a:defRPr sz="44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9pPr>
          </a:lstStyle>
          <a:p>
            <a:endParaRPr/>
          </a:p>
        </p:txBody>
      </p:sp>
      <p:sp>
        <p:nvSpPr>
          <p:cNvPr id="12" name="Google Shape;12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onsolas"/>
                <a:ea typeface="Consolas"/>
                <a:cs typeface="Consolas"/>
                <a:sym typeface="Consola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9pPr>
          </a:lstStyle>
          <a:p>
            <a:endParaRPr/>
          </a:p>
        </p:txBody>
      </p:sp>
      <p:sp>
        <p:nvSpPr>
          <p:cNvPr id="13" name="Google Shape;13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onsolas"/>
                <a:ea typeface="Consolas"/>
                <a:cs typeface="Consolas"/>
                <a:sym typeface="Consola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9pPr>
          </a:lstStyle>
          <a:p>
            <a:endParaRPr/>
          </a:p>
        </p:txBody>
      </p:sp>
      <p:sp>
        <p:nvSpPr>
          <p:cNvPr id="14" name="Google Shape;14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onsolas"/>
                <a:ea typeface="Consolas"/>
                <a:cs typeface="Consolas"/>
                <a:sym typeface="Consolas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onsolas"/>
                <a:ea typeface="Consolas"/>
                <a:cs typeface="Consolas"/>
                <a:sym typeface="Consolas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onsolas"/>
                <a:ea typeface="Consolas"/>
                <a:cs typeface="Consolas"/>
                <a:sym typeface="Consolas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onsolas"/>
                <a:ea typeface="Consolas"/>
                <a:cs typeface="Consolas"/>
                <a:sym typeface="Consolas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onsolas"/>
                <a:ea typeface="Consolas"/>
                <a:cs typeface="Consolas"/>
                <a:sym typeface="Consolas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onsolas"/>
                <a:ea typeface="Consolas"/>
                <a:cs typeface="Consolas"/>
                <a:sym typeface="Consolas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onsolas"/>
                <a:ea typeface="Consolas"/>
                <a:cs typeface="Consolas"/>
                <a:sym typeface="Consolas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onsolas"/>
                <a:ea typeface="Consolas"/>
                <a:cs typeface="Consolas"/>
                <a:sym typeface="Consolas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onsolas"/>
                <a:ea typeface="Consolas"/>
                <a:cs typeface="Consolas"/>
                <a:sym typeface="Consola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jpg"/><Relationship Id="rId4" Type="http://schemas.openxmlformats.org/officeDocument/2006/relationships/image" Target="../media/image24.jp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"/>
          <p:cNvSpPr txBox="1"/>
          <p:nvPr/>
        </p:nvSpPr>
        <p:spPr>
          <a:xfrm>
            <a:off x="1574963" y="3105834"/>
            <a:ext cx="9042074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Presentation</a:t>
            </a:r>
            <a:endParaRPr dirty="0"/>
          </a:p>
        </p:txBody>
      </p:sp>
      <p:sp>
        <p:nvSpPr>
          <p:cNvPr id="90" name="Google Shape;90;p1"/>
          <p:cNvSpPr txBox="1"/>
          <p:nvPr/>
        </p:nvSpPr>
        <p:spPr>
          <a:xfrm>
            <a:off x="5044440" y="5292959"/>
            <a:ext cx="2103120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Jiayu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Chen</a:t>
            </a:r>
            <a:endParaRPr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2024.03.11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>
          <a:extLst>
            <a:ext uri="{FF2B5EF4-FFF2-40B4-BE49-F238E27FC236}">
              <a16:creationId xmlns:a16="http://schemas.microsoft.com/office/drawing/2014/main" id="{FBD1D471-BC38-708B-AB34-768D28CC82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587A7AA-BFAF-8526-A4B4-34EA694A801A}"/>
              </a:ext>
            </a:extLst>
          </p:cNvPr>
          <p:cNvSpPr txBox="1"/>
          <p:nvPr/>
        </p:nvSpPr>
        <p:spPr>
          <a:xfrm>
            <a:off x="0" y="0"/>
            <a:ext cx="4267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4pPr>
              <a:defRPr sz="2000">
                <a:latin typeface="Consolas" panose="020B0609020204030204" pitchFamily="49" charset="0"/>
              </a:defRPr>
            </a:lvl4pPr>
          </a:lstStyle>
          <a:p>
            <a:pPr lvl="3"/>
            <a:r>
              <a:rPr lang="en-US" altLang="zh-CN" dirty="0"/>
              <a:t>Template-based IBI Prediction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8645DCE-0B8F-A1AC-1BCC-50F12863E5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63101"/>
            <a:ext cx="4024116" cy="442652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91F7879-9B03-C2EC-45D2-C3B3F63C6C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4116" y="1863101"/>
            <a:ext cx="4024117" cy="4426529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A7FE9129-1BC1-4958-85FA-0EBBB3623F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48232" y="1863101"/>
            <a:ext cx="4024117" cy="4426529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8EE7A303-EBF8-E467-5B14-EC3559EBA32B}"/>
              </a:ext>
            </a:extLst>
          </p:cNvPr>
          <p:cNvSpPr txBox="1"/>
          <p:nvPr/>
        </p:nvSpPr>
        <p:spPr>
          <a:xfrm>
            <a:off x="0" y="1302591"/>
            <a:ext cx="945523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Consolas" panose="020B0609020204030204" pitchFamily="49" charset="0"/>
              </a:rPr>
              <a:t>Category 3: </a:t>
            </a:r>
            <a:r>
              <a:rPr lang="zh-CN" altLang="en-US" sz="2000" dirty="0">
                <a:latin typeface="Consolas" panose="020B0609020204030204" pitchFamily="49" charset="0"/>
              </a:rPr>
              <a:t>It seems that the error in PPG is larger.</a:t>
            </a:r>
          </a:p>
        </p:txBody>
      </p:sp>
    </p:spTree>
    <p:extLst>
      <p:ext uri="{BB962C8B-B14F-4D97-AF65-F5344CB8AC3E}">
        <p14:creationId xmlns:p14="http://schemas.microsoft.com/office/powerpoint/2010/main" val="39888507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>
          <a:extLst>
            <a:ext uri="{FF2B5EF4-FFF2-40B4-BE49-F238E27FC236}">
              <a16:creationId xmlns:a16="http://schemas.microsoft.com/office/drawing/2014/main" id="{6A473FD4-26B9-11C9-6012-C110712698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5DE4976-271B-75E0-0B0D-477871ABCEED}"/>
              </a:ext>
            </a:extLst>
          </p:cNvPr>
          <p:cNvSpPr txBox="1"/>
          <p:nvPr/>
        </p:nvSpPr>
        <p:spPr>
          <a:xfrm>
            <a:off x="0" y="0"/>
            <a:ext cx="4267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4pPr>
              <a:defRPr sz="2000">
                <a:latin typeface="Consolas" panose="020B0609020204030204" pitchFamily="49" charset="0"/>
              </a:defRPr>
            </a:lvl4pPr>
          </a:lstStyle>
          <a:p>
            <a:pPr lvl="3"/>
            <a:r>
              <a:rPr lang="en-US" altLang="zh-CN" dirty="0"/>
              <a:t>Template-based IBI Prediction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63AD818-F73C-B592-F178-CDC75AB23A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09734"/>
            <a:ext cx="4803198" cy="528351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AD25B370-7BFD-0084-AA61-DCFB9CA14DEA}"/>
              </a:ext>
            </a:extLst>
          </p:cNvPr>
          <p:cNvSpPr txBox="1"/>
          <p:nvPr/>
        </p:nvSpPr>
        <p:spPr>
          <a:xfrm>
            <a:off x="0" y="801848"/>
            <a:ext cx="559525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Consolas" panose="020B0609020204030204" pitchFamily="49" charset="0"/>
              </a:rPr>
              <a:t>Category 4: Quality control of BSG signals needs to be improved.</a:t>
            </a:r>
            <a:endParaRPr lang="zh-CN" altLang="en-US" sz="2000" dirty="0">
              <a:latin typeface="Consolas" panose="020B0609020204030204" pitchFamily="49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9AB8AC7-469E-A2A2-BBC4-01BCC1184605}"/>
              </a:ext>
            </a:extLst>
          </p:cNvPr>
          <p:cNvSpPr txBox="1"/>
          <p:nvPr/>
        </p:nvSpPr>
        <p:spPr>
          <a:xfrm>
            <a:off x="4927599" y="1911472"/>
            <a:ext cx="715554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2000">
                <a:latin typeface="Consolas" panose="020B0609020204030204" pitchFamily="49" charset="0"/>
              </a:defRPr>
            </a:lvl1pPr>
          </a:lstStyle>
          <a:p>
            <a:r>
              <a:rPr lang="en-US" altLang="zh-CN" dirty="0"/>
              <a:t>Conclusion of Experiment 4:</a:t>
            </a:r>
          </a:p>
          <a:p>
            <a:endParaRPr lang="en-US" altLang="zh-CN" dirty="0"/>
          </a:p>
          <a:p>
            <a:pPr marL="457200" indent="-457200">
              <a:buAutoNum type="arabicPeriod"/>
            </a:pPr>
            <a:r>
              <a:rPr lang="en-US" altLang="zh-CN" dirty="0"/>
              <a:t>PPG is sometimes not entirely reliable, and there is a phase shift between PPG and BSG. Using IBI obtained from PPG as labels seems inappropriate.</a:t>
            </a:r>
          </a:p>
          <a:p>
            <a:pPr marL="457200" indent="-457200">
              <a:buAutoNum type="arabicPeriod"/>
            </a:pPr>
            <a:r>
              <a:rPr lang="en-US" altLang="zh-CN" dirty="0"/>
              <a:t>The new method either has high accuracy or large errors. </a:t>
            </a:r>
          </a:p>
          <a:p>
            <a:pPr marL="457200" indent="-457200">
              <a:buAutoNum type="arabicPeriod"/>
            </a:pPr>
            <a:r>
              <a:rPr lang="en-US" altLang="zh-CN" dirty="0"/>
              <a:t>The prediction of HR differs from the prediction of IBI. We need stricter quality control to ensure accuracy of each heartbeat interval.</a:t>
            </a:r>
          </a:p>
        </p:txBody>
      </p:sp>
    </p:spTree>
    <p:extLst>
      <p:ext uri="{BB962C8B-B14F-4D97-AF65-F5344CB8AC3E}">
        <p14:creationId xmlns:p14="http://schemas.microsoft.com/office/powerpoint/2010/main" val="467068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>
          <a:extLst>
            <a:ext uri="{FF2B5EF4-FFF2-40B4-BE49-F238E27FC236}">
              <a16:creationId xmlns:a16="http://schemas.microsoft.com/office/drawing/2014/main" id="{5B7145FF-4937-A9C4-C6A8-395EC87CB1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B5ACB1A5-DF5D-013D-E4E3-6D8FA04503B6}"/>
              </a:ext>
            </a:extLst>
          </p:cNvPr>
          <p:cNvSpPr txBox="1"/>
          <p:nvPr/>
        </p:nvSpPr>
        <p:spPr>
          <a:xfrm>
            <a:off x="0" y="0"/>
            <a:ext cx="4267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4pPr>
              <a:defRPr sz="2000">
                <a:latin typeface="Consolas" panose="020B0609020204030204" pitchFamily="49" charset="0"/>
              </a:defRPr>
            </a:lvl4pPr>
          </a:lstStyle>
          <a:p>
            <a:pPr lvl="3"/>
            <a:r>
              <a:rPr lang="en-US" altLang="zh-CN" dirty="0"/>
              <a:t>Template-based IBI Prediction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479366C-E064-A39C-9FFE-56F913FA02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0461"/>
          <a:stretch/>
        </p:blipFill>
        <p:spPr>
          <a:xfrm>
            <a:off x="1337844" y="2114419"/>
            <a:ext cx="4620270" cy="275512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BA8134E-E4DD-3CF2-2A52-C37E689785D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9053"/>
          <a:stretch/>
        </p:blipFill>
        <p:spPr>
          <a:xfrm>
            <a:off x="7263114" y="2114421"/>
            <a:ext cx="4610743" cy="2755121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992DF4DC-BD0B-EBA0-78A8-CC3EFABD541F}"/>
              </a:ext>
            </a:extLst>
          </p:cNvPr>
          <p:cNvSpPr txBox="1"/>
          <p:nvPr/>
        </p:nvSpPr>
        <p:spPr>
          <a:xfrm>
            <a:off x="2319586" y="4908803"/>
            <a:ext cx="3759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Denoised		      Noisy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AEE4977-ECCA-4D44-AABC-07843281233B}"/>
              </a:ext>
            </a:extLst>
          </p:cNvPr>
          <p:cNvSpPr txBox="1"/>
          <p:nvPr/>
        </p:nvSpPr>
        <p:spPr>
          <a:xfrm>
            <a:off x="8222341" y="4908805"/>
            <a:ext cx="3759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Denoised		      Noisy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1DFC386-D5BB-2E0A-6D39-3EF92C0DF40A}"/>
              </a:ext>
            </a:extLst>
          </p:cNvPr>
          <p:cNvSpPr txBox="1"/>
          <p:nvPr/>
        </p:nvSpPr>
        <p:spPr>
          <a:xfrm>
            <a:off x="263956" y="3452717"/>
            <a:ext cx="11657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MAE of HR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1B7D048-170B-51DA-B89A-BE92B491E983}"/>
              </a:ext>
            </a:extLst>
          </p:cNvPr>
          <p:cNvSpPr txBox="1"/>
          <p:nvPr/>
        </p:nvSpPr>
        <p:spPr>
          <a:xfrm>
            <a:off x="6262916" y="3452717"/>
            <a:ext cx="11657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MAE of HR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84C15C4-B6C8-1B62-8A53-B0B87502DB10}"/>
              </a:ext>
            </a:extLst>
          </p:cNvPr>
          <p:cNvSpPr txBox="1"/>
          <p:nvPr/>
        </p:nvSpPr>
        <p:spPr>
          <a:xfrm>
            <a:off x="436336" y="625755"/>
            <a:ext cx="1131932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2000">
                <a:latin typeface="Consolas" panose="020B0609020204030204" pitchFamily="49" charset="0"/>
              </a:defRPr>
            </a:lvl1pPr>
          </a:lstStyle>
          <a:p>
            <a:r>
              <a:rPr lang="en-US" altLang="zh-CN" dirty="0"/>
              <a:t>Experiment 5</a:t>
            </a:r>
          </a:p>
          <a:p>
            <a:r>
              <a:rPr lang="en-US" altLang="zh-CN" dirty="0"/>
              <a:t>Quality control is necessary, but denoising is not essential. Most noise is unrelated, and some noise can actually help us match more accurately.</a:t>
            </a:r>
          </a:p>
        </p:txBody>
      </p:sp>
    </p:spTree>
    <p:extLst>
      <p:ext uri="{BB962C8B-B14F-4D97-AF65-F5344CB8AC3E}">
        <p14:creationId xmlns:p14="http://schemas.microsoft.com/office/powerpoint/2010/main" val="29439605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>
          <a:extLst>
            <a:ext uri="{FF2B5EF4-FFF2-40B4-BE49-F238E27FC236}">
              <a16:creationId xmlns:a16="http://schemas.microsoft.com/office/drawing/2014/main" id="{3645FC9F-EB62-4C62-24A5-53C5208909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C53819E4-7DDD-3ED8-1263-4F772F4CC07F}"/>
              </a:ext>
            </a:extLst>
          </p:cNvPr>
          <p:cNvSpPr txBox="1"/>
          <p:nvPr/>
        </p:nvSpPr>
        <p:spPr>
          <a:xfrm>
            <a:off x="0" y="0"/>
            <a:ext cx="4267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4pPr>
              <a:defRPr sz="2000">
                <a:latin typeface="Consolas" panose="020B0609020204030204" pitchFamily="49" charset="0"/>
              </a:defRPr>
            </a:lvl4pPr>
          </a:lstStyle>
          <a:p>
            <a:pPr lvl="3"/>
            <a:r>
              <a:rPr lang="en-US" altLang="zh-CN" dirty="0"/>
              <a:t>Template-based IBI Prediction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CFBB27A-629E-1A8A-8C98-44C696BDA0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1094" y="645885"/>
            <a:ext cx="3655059" cy="603794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7BC42F9-74F4-6020-641D-B434462420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787" y="645885"/>
            <a:ext cx="3604307" cy="603794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94D0515-514B-62C8-21F9-58857C6EBB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95872" y="645885"/>
            <a:ext cx="3524588" cy="6037943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BC55C7D7-5F17-3A43-261F-C3C2E22640FB}"/>
              </a:ext>
            </a:extLst>
          </p:cNvPr>
          <p:cNvSpPr/>
          <p:nvPr/>
        </p:nvSpPr>
        <p:spPr>
          <a:xfrm rot="21446024">
            <a:off x="1170709" y="898678"/>
            <a:ext cx="249382" cy="282819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919A38DB-F0FF-5B08-0332-759CCB53B953}"/>
              </a:ext>
            </a:extLst>
          </p:cNvPr>
          <p:cNvSpPr/>
          <p:nvPr/>
        </p:nvSpPr>
        <p:spPr>
          <a:xfrm>
            <a:off x="5643605" y="836661"/>
            <a:ext cx="369267" cy="282819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DCDC7DD-445C-DE77-89E6-9F116058A683}"/>
              </a:ext>
            </a:extLst>
          </p:cNvPr>
          <p:cNvSpPr/>
          <p:nvPr/>
        </p:nvSpPr>
        <p:spPr>
          <a:xfrm>
            <a:off x="9538855" y="1016770"/>
            <a:ext cx="270164" cy="282819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46329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>
          <a:extLst>
            <a:ext uri="{FF2B5EF4-FFF2-40B4-BE49-F238E27FC236}">
              <a16:creationId xmlns:a16="http://schemas.microsoft.com/office/drawing/2014/main" id="{AF27DEB6-85D8-598A-0F0E-889310AF80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056872C8-1E06-B2E6-1749-B4153934F0CF}"/>
              </a:ext>
            </a:extLst>
          </p:cNvPr>
          <p:cNvSpPr txBox="1"/>
          <p:nvPr/>
        </p:nvSpPr>
        <p:spPr>
          <a:xfrm>
            <a:off x="0" y="0"/>
            <a:ext cx="4267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4pPr>
              <a:defRPr sz="2000">
                <a:latin typeface="Consolas" panose="020B0609020204030204" pitchFamily="49" charset="0"/>
              </a:defRPr>
            </a:lvl4pPr>
          </a:lstStyle>
          <a:p>
            <a:pPr lvl="3"/>
            <a:r>
              <a:rPr lang="en-US" altLang="zh-CN" sz="20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BP-related Features of PPG</a:t>
            </a:r>
            <a:endParaRPr lang="en-US" altLang="zh-CN" dirty="0"/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8A384D75-34E9-CE31-4391-9376C080B1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2805843"/>
              </p:ext>
            </p:extLst>
          </p:nvPr>
        </p:nvGraphicFramePr>
        <p:xfrm>
          <a:off x="2250923" y="810683"/>
          <a:ext cx="7038575" cy="1112520"/>
        </p:xfrm>
        <a:graphic>
          <a:graphicData uri="http://schemas.openxmlformats.org/drawingml/2006/table">
            <a:tbl>
              <a:tblPr firstRow="1" bandRow="1">
                <a:tableStyleId>{AB4F9DF2-0438-42AD-B170-30067649D97E}</a:tableStyleId>
              </a:tblPr>
              <a:tblGrid>
                <a:gridCol w="2379236">
                  <a:extLst>
                    <a:ext uri="{9D8B030D-6E8A-4147-A177-3AD203B41FA5}">
                      <a16:colId xmlns:a16="http://schemas.microsoft.com/office/drawing/2014/main" val="350954255"/>
                    </a:ext>
                  </a:extLst>
                </a:gridCol>
                <a:gridCol w="2292656">
                  <a:extLst>
                    <a:ext uri="{9D8B030D-6E8A-4147-A177-3AD203B41FA5}">
                      <a16:colId xmlns:a16="http://schemas.microsoft.com/office/drawing/2014/main" val="1644395591"/>
                    </a:ext>
                  </a:extLst>
                </a:gridCol>
                <a:gridCol w="2366683">
                  <a:extLst>
                    <a:ext uri="{9D8B030D-6E8A-4147-A177-3AD203B41FA5}">
                      <a16:colId xmlns:a16="http://schemas.microsoft.com/office/drawing/2014/main" val="3988679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Model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S (Real/Paper)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D (Real/Paper)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80722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LR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15.737/12.224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8.495/9.204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6289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SVR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14.905/11.6415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CN" dirty="0"/>
                        <a:t>7.869/7.617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274849"/>
                  </a:ext>
                </a:extLst>
              </a:tr>
            </a:tbl>
          </a:graphicData>
        </a:graphic>
      </p:graphicFrame>
      <p:pic>
        <p:nvPicPr>
          <p:cNvPr id="5" name="图片 4">
            <a:extLst>
              <a:ext uri="{FF2B5EF4-FFF2-40B4-BE49-F238E27FC236}">
                <a16:creationId xmlns:a16="http://schemas.microsoft.com/office/drawing/2014/main" id="{5A3563F1-5E62-04E0-A3E5-C27A25AFC3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7716" y="2109862"/>
            <a:ext cx="4134427" cy="388674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B8569782-E843-8D33-9ADD-4852BFBE69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3731" y="2353270"/>
            <a:ext cx="4696480" cy="301032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ED177D0E-657B-9CDB-1059-B7A08F2960FC}"/>
              </a:ext>
            </a:extLst>
          </p:cNvPr>
          <p:cNvSpPr txBox="1"/>
          <p:nvPr/>
        </p:nvSpPr>
        <p:spPr>
          <a:xfrm>
            <a:off x="731681" y="5524097"/>
            <a:ext cx="553090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>
                <a:latin typeface="Consolas" panose="020B0609020204030204" pitchFamily="49" charset="0"/>
              </a:rPr>
              <a:t>Template-based Feature Extraction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A009BF2-163A-2764-3614-33AD22CCD1FB}"/>
              </a:ext>
            </a:extLst>
          </p:cNvPr>
          <p:cNvSpPr txBox="1"/>
          <p:nvPr/>
        </p:nvSpPr>
        <p:spPr>
          <a:xfrm>
            <a:off x="1333501" y="6334780"/>
            <a:ext cx="1085849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Reference: Zhang Y, Feng Z. A SVM method for continuous blood pressure estimation from a PPG signal[C]//Proceedings of the 9th international conference on machine learning and computing. 2017: 128-132.</a:t>
            </a:r>
            <a:endParaRPr lang="zh-CN" alt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18448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0C6C1E14-535A-3B27-9B8D-5C13671512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3429000"/>
            <a:ext cx="4791956" cy="319463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C814D20-5C2A-EBEA-2AFD-FF1E309554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4044" y="3429000"/>
            <a:ext cx="4791956" cy="319463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BE9C50F-9C82-F3AD-BBCC-E18898BCC5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34363"/>
            <a:ext cx="4791956" cy="3194637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19AA4CB2-DEA1-94B2-79E0-EFDF5C1516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4044" y="234363"/>
            <a:ext cx="4791956" cy="3194637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FFF35BFF-FBC3-75AF-F401-F6D9D89634E6}"/>
              </a:ext>
            </a:extLst>
          </p:cNvPr>
          <p:cNvSpPr txBox="1"/>
          <p:nvPr/>
        </p:nvSpPr>
        <p:spPr>
          <a:xfrm>
            <a:off x="0" y="0"/>
            <a:ext cx="4267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4pPr>
              <a:defRPr sz="2000">
                <a:latin typeface="Consolas" panose="020B0609020204030204" pitchFamily="49" charset="0"/>
              </a:defRPr>
            </a:lvl4pPr>
          </a:lstStyle>
          <a:p>
            <a:pPr lvl="3"/>
            <a:r>
              <a:rPr lang="en-US" altLang="zh-CN" sz="20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BP-related Features of PPG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0393906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FF35BFF-FBC3-75AF-F401-F6D9D89634E6}"/>
              </a:ext>
            </a:extLst>
          </p:cNvPr>
          <p:cNvSpPr txBox="1"/>
          <p:nvPr/>
        </p:nvSpPr>
        <p:spPr>
          <a:xfrm>
            <a:off x="0" y="0"/>
            <a:ext cx="4267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4pPr>
              <a:defRPr sz="2000">
                <a:latin typeface="Consolas" panose="020B0609020204030204" pitchFamily="49" charset="0"/>
              </a:defRPr>
            </a:lvl4pPr>
          </a:lstStyle>
          <a:p>
            <a:pPr lvl="3"/>
            <a:r>
              <a:rPr lang="en-US" altLang="zh-CN" dirty="0"/>
              <a:t>Question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83BF3AB-2E6A-5A95-28BC-54661D2BFC09}"/>
              </a:ext>
            </a:extLst>
          </p:cNvPr>
          <p:cNvSpPr txBox="1"/>
          <p:nvPr/>
        </p:nvSpPr>
        <p:spPr>
          <a:xfrm>
            <a:off x="2015836" y="1399309"/>
            <a:ext cx="836814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4pPr>
              <a:defRPr sz="2000">
                <a:latin typeface="Consolas" panose="020B0609020204030204" pitchFamily="49" charset="0"/>
              </a:defRPr>
            </a:lvl4pPr>
          </a:lstStyle>
          <a:p>
            <a:pPr marL="457200" lvl="3" indent="-457200">
              <a:buAutoNum type="arabicPeriod"/>
            </a:pPr>
            <a:r>
              <a:rPr lang="en-US" altLang="zh-CN" dirty="0"/>
              <a:t>How could I get IBI label? PPG is not entirely reliable.</a:t>
            </a:r>
          </a:p>
          <a:p>
            <a:pPr marL="457200" lvl="3" indent="-457200">
              <a:buAutoNum type="arabicPeriod"/>
            </a:pPr>
            <a:endParaRPr lang="en-US" altLang="zh-CN" dirty="0"/>
          </a:p>
          <a:p>
            <a:pPr marL="457200" lvl="3" indent="-457200">
              <a:buAutoNum type="arabicPeriod"/>
            </a:pPr>
            <a:r>
              <a:rPr lang="en-US" altLang="zh-CN" dirty="0"/>
              <a:t>How should we calculate the heartrate from a</a:t>
            </a:r>
            <a:r>
              <a:rPr lang="en-US" altLang="zh-CN" sz="2000" dirty="0">
                <a:latin typeface="Consolas" panose="020B0609020204030204" pitchFamily="49" charset="0"/>
              </a:rPr>
              <a:t>rrhythmic signals when we get high accurate IBI</a:t>
            </a:r>
            <a:r>
              <a:rPr lang="en-US" altLang="zh-CN" dirty="0"/>
              <a:t>?</a:t>
            </a:r>
          </a:p>
          <a:p>
            <a:pPr marL="457200" lvl="3" indent="-457200">
              <a:buAutoNum type="arabicPeriod"/>
            </a:pPr>
            <a:endParaRPr lang="en-US" altLang="zh-CN" dirty="0"/>
          </a:p>
          <a:p>
            <a:pPr marL="457200" lvl="3" indent="-457200">
              <a:buAutoNum type="arabicPeriod"/>
            </a:pPr>
            <a:r>
              <a:rPr lang="en-US" altLang="zh-CN" dirty="0"/>
              <a:t>Have these experimental results reached the level suitable for writing a paper?</a:t>
            </a:r>
          </a:p>
          <a:p>
            <a:pPr marL="457200" lvl="3" indent="-457200">
              <a:buAutoNum type="arabicPeriod"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1349042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24"/>
          <p:cNvSpPr txBox="1"/>
          <p:nvPr/>
        </p:nvSpPr>
        <p:spPr>
          <a:xfrm>
            <a:off x="5114486" y="3105834"/>
            <a:ext cx="1963028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Thanks!</a:t>
            </a:r>
            <a:endParaRPr/>
          </a:p>
        </p:txBody>
      </p:sp>
      <p:cxnSp>
        <p:nvCxnSpPr>
          <p:cNvPr id="2" name="直接连接符 1">
            <a:extLst>
              <a:ext uri="{FF2B5EF4-FFF2-40B4-BE49-F238E27FC236}">
                <a16:creationId xmlns:a16="http://schemas.microsoft.com/office/drawing/2014/main" id="{8A65DAA3-5E26-61D2-2FFA-43168D99BC88}"/>
              </a:ext>
            </a:extLst>
          </p:cNvPr>
          <p:cNvCxnSpPr/>
          <p:nvPr/>
        </p:nvCxnSpPr>
        <p:spPr>
          <a:xfrm flipV="1">
            <a:off x="6567055" y="1572491"/>
            <a:ext cx="450272" cy="13092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FD0C91DD-8B32-430A-8D74-13F522591285}"/>
              </a:ext>
            </a:extLst>
          </p:cNvPr>
          <p:cNvCxnSpPr/>
          <p:nvPr/>
        </p:nvCxnSpPr>
        <p:spPr>
          <a:xfrm>
            <a:off x="7017327" y="1530927"/>
            <a:ext cx="304800" cy="10252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4C4D4B92-93D9-EA46-F2BE-BC0A3E97CB7A}"/>
              </a:ext>
            </a:extLst>
          </p:cNvPr>
          <p:cNvCxnSpPr/>
          <p:nvPr/>
        </p:nvCxnSpPr>
        <p:spPr>
          <a:xfrm flipV="1">
            <a:off x="7322127" y="1537855"/>
            <a:ext cx="338608" cy="10252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C7DF1717-7B31-E33D-3961-B21D1761DCD6}"/>
              </a:ext>
            </a:extLst>
          </p:cNvPr>
          <p:cNvCxnSpPr/>
          <p:nvPr/>
        </p:nvCxnSpPr>
        <p:spPr>
          <a:xfrm>
            <a:off x="7660735" y="1524000"/>
            <a:ext cx="277920" cy="14062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0FE9425F-6B92-6BB5-9385-C33531D6D264}"/>
              </a:ext>
            </a:extLst>
          </p:cNvPr>
          <p:cNvCxnSpPr/>
          <p:nvPr/>
        </p:nvCxnSpPr>
        <p:spPr>
          <a:xfrm flipV="1">
            <a:off x="8325754" y="1572491"/>
            <a:ext cx="450272" cy="13092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250A4FEA-6D92-FB44-8E88-BB244021E38A}"/>
              </a:ext>
            </a:extLst>
          </p:cNvPr>
          <p:cNvCxnSpPr>
            <a:cxnSpLocks/>
          </p:cNvCxnSpPr>
          <p:nvPr/>
        </p:nvCxnSpPr>
        <p:spPr>
          <a:xfrm>
            <a:off x="8776026" y="1524000"/>
            <a:ext cx="387099" cy="14062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椭圆 8">
            <a:extLst>
              <a:ext uri="{FF2B5EF4-FFF2-40B4-BE49-F238E27FC236}">
                <a16:creationId xmlns:a16="http://schemas.microsoft.com/office/drawing/2014/main" id="{B3193223-95B7-64B6-3A8F-CD2B04F184E7}"/>
              </a:ext>
            </a:extLst>
          </p:cNvPr>
          <p:cNvSpPr/>
          <p:nvPr/>
        </p:nvSpPr>
        <p:spPr>
          <a:xfrm>
            <a:off x="6792191" y="1406236"/>
            <a:ext cx="387099" cy="29094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2C7350D8-DAB8-9965-A960-3F651EA6180D}"/>
              </a:ext>
            </a:extLst>
          </p:cNvPr>
          <p:cNvSpPr/>
          <p:nvPr/>
        </p:nvSpPr>
        <p:spPr>
          <a:xfrm>
            <a:off x="7484090" y="1406236"/>
            <a:ext cx="387099" cy="29094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68B99D1B-2E32-59A6-DFCD-375BA3D2186A}"/>
              </a:ext>
            </a:extLst>
          </p:cNvPr>
          <p:cNvSpPr/>
          <p:nvPr/>
        </p:nvSpPr>
        <p:spPr>
          <a:xfrm>
            <a:off x="8584283" y="1402773"/>
            <a:ext cx="387099" cy="29094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A3B2B7A2-30D5-94CA-71E0-19BB16802AD6}"/>
              </a:ext>
            </a:extLst>
          </p:cNvPr>
          <p:cNvCxnSpPr>
            <a:cxnSpLocks/>
          </p:cNvCxnSpPr>
          <p:nvPr/>
        </p:nvCxnSpPr>
        <p:spPr>
          <a:xfrm flipV="1">
            <a:off x="6540523" y="533400"/>
            <a:ext cx="89705" cy="24453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92CCDCCB-D890-21CE-B3FE-F1478238A0C7}"/>
              </a:ext>
            </a:extLst>
          </p:cNvPr>
          <p:cNvCxnSpPr>
            <a:cxnSpLocks/>
          </p:cNvCxnSpPr>
          <p:nvPr/>
        </p:nvCxnSpPr>
        <p:spPr>
          <a:xfrm flipV="1">
            <a:off x="7407020" y="471055"/>
            <a:ext cx="89705" cy="24453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39404D9A-72B1-5BF4-5033-49118DCAA3D3}"/>
              </a:ext>
            </a:extLst>
          </p:cNvPr>
          <p:cNvCxnSpPr>
            <a:cxnSpLocks/>
          </p:cNvCxnSpPr>
          <p:nvPr/>
        </p:nvCxnSpPr>
        <p:spPr>
          <a:xfrm flipV="1">
            <a:off x="7240089" y="401782"/>
            <a:ext cx="89705" cy="24453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881D9D8D-B043-CB07-D3BE-908F9FB1FCF8}"/>
              </a:ext>
            </a:extLst>
          </p:cNvPr>
          <p:cNvCxnSpPr>
            <a:cxnSpLocks/>
          </p:cNvCxnSpPr>
          <p:nvPr/>
        </p:nvCxnSpPr>
        <p:spPr>
          <a:xfrm flipV="1">
            <a:off x="8001699" y="401782"/>
            <a:ext cx="89705" cy="24453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"/>
          <p:cNvSpPr txBox="1"/>
          <p:nvPr/>
        </p:nvSpPr>
        <p:spPr>
          <a:xfrm>
            <a:off x="1574962" y="523476"/>
            <a:ext cx="904207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Work Description</a:t>
            </a:r>
            <a:endParaRPr dirty="0"/>
          </a:p>
        </p:txBody>
      </p:sp>
      <p:sp>
        <p:nvSpPr>
          <p:cNvPr id="97" name="Google Shape;97;p2"/>
          <p:cNvSpPr txBox="1"/>
          <p:nvPr/>
        </p:nvSpPr>
        <p:spPr>
          <a:xfrm>
            <a:off x="3653296" y="2967355"/>
            <a:ext cx="4885405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Part_1: Template-based IBI Prediction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Part_2: BP-related Features of PPG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>
          <a:extLst>
            <a:ext uri="{FF2B5EF4-FFF2-40B4-BE49-F238E27FC236}">
              <a16:creationId xmlns:a16="http://schemas.microsoft.com/office/drawing/2014/main" id="{64F57A9B-FF88-8953-7CE1-F042B87A41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A240DB9-7E3E-53D6-DC40-0DDB763597EA}"/>
              </a:ext>
            </a:extLst>
          </p:cNvPr>
          <p:cNvSpPr txBox="1"/>
          <p:nvPr/>
        </p:nvSpPr>
        <p:spPr>
          <a:xfrm>
            <a:off x="0" y="0"/>
            <a:ext cx="4267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4pPr>
              <a:defRPr sz="2000">
                <a:latin typeface="Consolas" panose="020B0609020204030204" pitchFamily="49" charset="0"/>
              </a:defRPr>
            </a:lvl4pPr>
          </a:lstStyle>
          <a:p>
            <a:pPr lvl="3"/>
            <a:r>
              <a:rPr lang="en-US" altLang="zh-CN" dirty="0"/>
              <a:t>Template-based IBI Prediction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51B64C8-CD99-CD53-F3F4-6EC4C66711D8}"/>
              </a:ext>
            </a:extLst>
          </p:cNvPr>
          <p:cNvSpPr txBox="1"/>
          <p:nvPr/>
        </p:nvSpPr>
        <p:spPr>
          <a:xfrm>
            <a:off x="701040" y="522173"/>
            <a:ext cx="10789920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4pPr>
              <a:defRPr sz="2000">
                <a:latin typeface="Consolas" panose="020B0609020204030204" pitchFamily="49" charset="0"/>
              </a:defRPr>
            </a:lvl4pPr>
          </a:lstStyle>
          <a:p>
            <a:r>
              <a:rPr lang="en-US" altLang="zh-CN" sz="2000" b="1" dirty="0">
                <a:latin typeface="Consolas" panose="020B0609020204030204" pitchFamily="49" charset="0"/>
              </a:rPr>
              <a:t>Conclusion</a:t>
            </a:r>
            <a:r>
              <a:rPr lang="en-US" altLang="zh-CN" sz="2000" dirty="0">
                <a:latin typeface="Consolas" panose="020B0609020204030204" pitchFamily="49" charset="0"/>
              </a:rPr>
              <a:t>:</a:t>
            </a:r>
          </a:p>
          <a:p>
            <a:endParaRPr lang="en-US" altLang="zh-CN" sz="2000" dirty="0">
              <a:latin typeface="Consolas" panose="020B0609020204030204" pitchFamily="49" charset="0"/>
            </a:endParaRPr>
          </a:p>
          <a:p>
            <a:r>
              <a:rPr lang="en-US" altLang="zh-CN" sz="1800" u="sng" dirty="0">
                <a:latin typeface="Consolas" panose="020B0609020204030204" pitchFamily="49" charset="0"/>
              </a:rPr>
              <a:t>The template-based approach is an effective tool for analyzing arrhythmia, advancing beyond models based on the assumption of the uniform heartbeat distribution. </a:t>
            </a:r>
          </a:p>
          <a:p>
            <a:endParaRPr lang="en-US" altLang="zh-CN" sz="1800" u="sng" dirty="0">
              <a:latin typeface="Consolas" panose="020B0609020204030204" pitchFamily="49" charset="0"/>
            </a:endParaRPr>
          </a:p>
          <a:p>
            <a:r>
              <a:rPr lang="en-US" altLang="zh-CN" sz="1800" u="sng" dirty="0">
                <a:latin typeface="Consolas" panose="020B0609020204030204" pitchFamily="49" charset="0"/>
              </a:rPr>
              <a:t>Currently, a series of experiments have demonstrated its effectiveness. I believe that once the remaining issue is resolved, we can start writing the paper.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89CC724-6150-AAF6-E289-6B95D289A0E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1449"/>
          <a:stretch/>
        </p:blipFill>
        <p:spPr>
          <a:xfrm>
            <a:off x="2766580" y="2639292"/>
            <a:ext cx="6050107" cy="3653116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FDF89B0C-7D8F-1349-4EB6-BEF9A26B7517}"/>
              </a:ext>
            </a:extLst>
          </p:cNvPr>
          <p:cNvSpPr/>
          <p:nvPr/>
        </p:nvSpPr>
        <p:spPr>
          <a:xfrm>
            <a:off x="4682836" y="3004570"/>
            <a:ext cx="477981" cy="194454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77D77244-64FD-F53E-15DA-26515594E0AC}"/>
              </a:ext>
            </a:extLst>
          </p:cNvPr>
          <p:cNvSpPr/>
          <p:nvPr/>
        </p:nvSpPr>
        <p:spPr>
          <a:xfrm>
            <a:off x="6380018" y="3004569"/>
            <a:ext cx="477981" cy="194454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B5F84D9-BEC8-0208-2273-742845C360D3}"/>
              </a:ext>
            </a:extLst>
          </p:cNvPr>
          <p:cNvSpPr txBox="1"/>
          <p:nvPr/>
        </p:nvSpPr>
        <p:spPr>
          <a:xfrm>
            <a:off x="1267690" y="6459947"/>
            <a:ext cx="9947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dirty="0">
                <a:latin typeface="Consolas" panose="020B0609020204030204" pitchFamily="49" charset="0"/>
              </a:rPr>
              <a:t>The ACF is dependent on the assumption of the uniform heartbeat distribution.</a:t>
            </a:r>
            <a:endParaRPr lang="zh-CN" altLang="en-US" sz="18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74309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>
          <a:extLst>
            <a:ext uri="{FF2B5EF4-FFF2-40B4-BE49-F238E27FC236}">
              <a16:creationId xmlns:a16="http://schemas.microsoft.com/office/drawing/2014/main" id="{74C1FEB2-973C-66DF-BF13-7575CEDE64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D18D3098-A623-D87D-49C6-2A24F107A775}"/>
              </a:ext>
            </a:extLst>
          </p:cNvPr>
          <p:cNvSpPr txBox="1"/>
          <p:nvPr/>
        </p:nvSpPr>
        <p:spPr>
          <a:xfrm>
            <a:off x="0" y="0"/>
            <a:ext cx="4267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4pPr>
              <a:defRPr sz="2000">
                <a:latin typeface="Consolas" panose="020B0609020204030204" pitchFamily="49" charset="0"/>
              </a:defRPr>
            </a:lvl4pPr>
          </a:lstStyle>
          <a:p>
            <a:pPr lvl="3"/>
            <a:r>
              <a:rPr lang="en-US" altLang="zh-CN" dirty="0"/>
              <a:t>Template-based IBI Prediction</a:t>
            </a: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5A833629-F5E6-B595-2D4C-2733EAB2A4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2897771"/>
              </p:ext>
            </p:extLst>
          </p:nvPr>
        </p:nvGraphicFramePr>
        <p:xfrm>
          <a:off x="1102822" y="1888007"/>
          <a:ext cx="9996483" cy="1073574"/>
        </p:xfrm>
        <a:graphic>
          <a:graphicData uri="http://schemas.openxmlformats.org/drawingml/2006/table">
            <a:tbl>
              <a:tblPr firstRow="1" bandRow="1">
                <a:tableStyleId>{AB4F9DF2-0438-42AD-B170-30067649D97E}</a:tableStyleId>
              </a:tblPr>
              <a:tblGrid>
                <a:gridCol w="3726180">
                  <a:extLst>
                    <a:ext uri="{9D8B030D-6E8A-4147-A177-3AD203B41FA5}">
                      <a16:colId xmlns:a16="http://schemas.microsoft.com/office/drawing/2014/main" val="350954255"/>
                    </a:ext>
                  </a:extLst>
                </a:gridCol>
                <a:gridCol w="2090101">
                  <a:extLst>
                    <a:ext uri="{9D8B030D-6E8A-4147-A177-3AD203B41FA5}">
                      <a16:colId xmlns:a16="http://schemas.microsoft.com/office/drawing/2014/main" val="1644395591"/>
                    </a:ext>
                  </a:extLst>
                </a:gridCol>
                <a:gridCol w="2090101">
                  <a:extLst>
                    <a:ext uri="{9D8B030D-6E8A-4147-A177-3AD203B41FA5}">
                      <a16:colId xmlns:a16="http://schemas.microsoft.com/office/drawing/2014/main" val="398867984"/>
                    </a:ext>
                  </a:extLst>
                </a:gridCol>
                <a:gridCol w="2090101">
                  <a:extLst>
                    <a:ext uri="{9D8B030D-6E8A-4147-A177-3AD203B41FA5}">
                      <a16:colId xmlns:a16="http://schemas.microsoft.com/office/drawing/2014/main" val="33707990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HR Estimation, MAE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Yingjian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New Method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Ratio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8072227"/>
                  </a:ext>
                </a:extLst>
              </a:tr>
              <a:tr h="331894"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All_Back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/>
                        <a:t>1.115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b="1" i="0" u="none" strike="noStrike" cap="none" dirty="0">
                          <a:solidFill>
                            <a:schemeClr val="dk1"/>
                          </a:solidFill>
                          <a:effectLst/>
                          <a:latin typeface="Consolas"/>
                          <a:ea typeface="Consolas"/>
                          <a:cs typeface="Consolas"/>
                          <a:sym typeface="Arial"/>
                        </a:rPr>
                        <a:t>1.021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/>
                        <a:t>-9.4%</a:t>
                      </a:r>
                      <a:endParaRPr lang="zh-CN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6289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CTRU_all_data_all_labels</a:t>
                      </a:r>
                      <a:r>
                        <a:rPr lang="en-US" altLang="zh-CN" dirty="0"/>
                        <a:t>, Posture=0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1.984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2.000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+0.8%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9039408"/>
                  </a:ext>
                </a:extLst>
              </a:tr>
            </a:tbl>
          </a:graphicData>
        </a:graphic>
      </p:graphicFrame>
      <p:sp>
        <p:nvSpPr>
          <p:cNvPr id="3" name="文本框 2">
            <a:extLst>
              <a:ext uri="{FF2B5EF4-FFF2-40B4-BE49-F238E27FC236}">
                <a16:creationId xmlns:a16="http://schemas.microsoft.com/office/drawing/2014/main" id="{58405E11-AD52-02AB-FDC3-C06DF1C2C044}"/>
              </a:ext>
            </a:extLst>
          </p:cNvPr>
          <p:cNvSpPr txBox="1"/>
          <p:nvPr/>
        </p:nvSpPr>
        <p:spPr>
          <a:xfrm>
            <a:off x="1039517" y="3565106"/>
            <a:ext cx="1048746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Consolas" panose="020B0609020204030204" pitchFamily="49" charset="0"/>
              </a:rPr>
              <a:t>The dataset </a:t>
            </a:r>
            <a:r>
              <a:rPr lang="en-US" altLang="zh-CN" sz="2000" dirty="0" err="1">
                <a:latin typeface="Consolas" panose="020B0609020204030204" pitchFamily="49" charset="0"/>
              </a:rPr>
              <a:t>all_back</a:t>
            </a:r>
            <a:r>
              <a:rPr lang="en-US" altLang="zh-CN" sz="2000" dirty="0">
                <a:latin typeface="Consolas" panose="020B0609020204030204" pitchFamily="49" charset="0"/>
              </a:rPr>
              <a:t> is a well-filtered subset. </a:t>
            </a:r>
          </a:p>
          <a:p>
            <a:endParaRPr lang="en-US" altLang="zh-CN" sz="2000" dirty="0">
              <a:latin typeface="Consolas" panose="020B0609020204030204" pitchFamily="49" charset="0"/>
            </a:endParaRPr>
          </a:p>
          <a:p>
            <a:r>
              <a:rPr lang="en-US" altLang="zh-CN" sz="2000" dirty="0">
                <a:latin typeface="Consolas" panose="020B0609020204030204" pitchFamily="49" charset="0"/>
              </a:rPr>
              <a:t>However, </a:t>
            </a:r>
            <a:r>
              <a:rPr lang="en-US" altLang="zh-CN" sz="2000" dirty="0" err="1">
                <a:latin typeface="Consolas" panose="020B0609020204030204" pitchFamily="49" charset="0"/>
              </a:rPr>
              <a:t>CTRU_all_data_all_labels</a:t>
            </a:r>
            <a:r>
              <a:rPr lang="en-US" altLang="zh-CN" sz="2000" dirty="0">
                <a:latin typeface="Consolas" panose="020B0609020204030204" pitchFamily="49" charset="0"/>
              </a:rPr>
              <a:t> is filtered using </a:t>
            </a:r>
            <a:r>
              <a:rPr lang="en-US" altLang="zh-CN" sz="2000" dirty="0" err="1">
                <a:latin typeface="Consolas" panose="020B0609020204030204" pitchFamily="49" charset="0"/>
              </a:rPr>
              <a:t>Yingjian's</a:t>
            </a:r>
            <a:r>
              <a:rPr lang="en-US" altLang="zh-CN" sz="2000" dirty="0">
                <a:latin typeface="Consolas" panose="020B0609020204030204" pitchFamily="49" charset="0"/>
              </a:rPr>
              <a:t> quality control method instead of more specifical methods, so the performance of New Method could be further improved in the future.</a:t>
            </a:r>
          </a:p>
          <a:p>
            <a:endParaRPr lang="en-US" altLang="zh-CN" sz="2000" dirty="0">
              <a:latin typeface="Consolas" panose="020B0609020204030204" pitchFamily="49" charset="0"/>
            </a:endParaRPr>
          </a:p>
          <a:p>
            <a:r>
              <a:rPr lang="en-US" altLang="zh-CN" sz="2000" u="sng" dirty="0">
                <a:latin typeface="Consolas" panose="020B0609020204030204" pitchFamily="49" charset="0"/>
              </a:rPr>
              <a:t>Conclusion of Experiment 1</a:t>
            </a:r>
            <a:r>
              <a:rPr lang="zh-CN" altLang="en-US" sz="2000" u="sng" dirty="0">
                <a:latin typeface="Consolas" panose="020B0609020204030204" pitchFamily="49" charset="0"/>
              </a:rPr>
              <a:t>：</a:t>
            </a:r>
            <a:endParaRPr lang="en-US" altLang="zh-CN" sz="2000" u="sng" dirty="0">
              <a:latin typeface="Consolas" panose="020B0609020204030204" pitchFamily="49" charset="0"/>
            </a:endParaRPr>
          </a:p>
          <a:p>
            <a:r>
              <a:rPr lang="en-US" altLang="zh-CN" sz="2000" u="sng" dirty="0">
                <a:latin typeface="Consolas" panose="020B0609020204030204" pitchFamily="49" charset="0"/>
              </a:rPr>
              <a:t>For high-quality data, the new method performs better. For normal quality data, the new method doesn't perform worse than the old method.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61295DB-946D-175A-E757-564E63C105A8}"/>
              </a:ext>
            </a:extLst>
          </p:cNvPr>
          <p:cNvSpPr txBox="1"/>
          <p:nvPr/>
        </p:nvSpPr>
        <p:spPr>
          <a:xfrm>
            <a:off x="1039517" y="1084427"/>
            <a:ext cx="523659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Consolas" panose="020B0609020204030204" pitchFamily="49" charset="0"/>
              </a:rPr>
              <a:t>Experiment 1: HR Estimation</a:t>
            </a:r>
            <a:endParaRPr lang="zh-CN" altLang="en-US" sz="20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68491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>
          <a:extLst>
            <a:ext uri="{FF2B5EF4-FFF2-40B4-BE49-F238E27FC236}">
              <a16:creationId xmlns:a16="http://schemas.microsoft.com/office/drawing/2014/main" id="{FFD5BF52-9E73-2B09-BC80-B010CE5CFF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FDD935B5-4CD5-B492-41CC-1F28C43EE663}"/>
              </a:ext>
            </a:extLst>
          </p:cNvPr>
          <p:cNvSpPr txBox="1"/>
          <p:nvPr/>
        </p:nvSpPr>
        <p:spPr>
          <a:xfrm>
            <a:off x="0" y="0"/>
            <a:ext cx="4267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4pPr>
              <a:defRPr sz="2000">
                <a:latin typeface="Consolas" panose="020B0609020204030204" pitchFamily="49" charset="0"/>
              </a:defRPr>
            </a:lvl4pPr>
          </a:lstStyle>
          <a:p>
            <a:pPr lvl="3"/>
            <a:r>
              <a:rPr lang="en-US" altLang="zh-CN" dirty="0"/>
              <a:t>Template-based IBI Prediction</a:t>
            </a:r>
          </a:p>
        </p:txBody>
      </p:sp>
      <p:graphicFrame>
        <p:nvGraphicFramePr>
          <p:cNvPr id="13" name="表格 12">
            <a:extLst>
              <a:ext uri="{FF2B5EF4-FFF2-40B4-BE49-F238E27FC236}">
                <a16:creationId xmlns:a16="http://schemas.microsoft.com/office/drawing/2014/main" id="{CF929318-25BE-1978-2790-ED8511F24B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7568496"/>
              </p:ext>
            </p:extLst>
          </p:nvPr>
        </p:nvGraphicFramePr>
        <p:xfrm>
          <a:off x="691715" y="1459429"/>
          <a:ext cx="4237199" cy="1633459"/>
        </p:xfrm>
        <a:graphic>
          <a:graphicData uri="http://schemas.openxmlformats.org/drawingml/2006/table">
            <a:tbl>
              <a:tblPr firstRow="1" bandRow="1">
                <a:tableStyleId>{AB4F9DF2-0438-42AD-B170-30067649D97E}</a:tableStyleId>
              </a:tblPr>
              <a:tblGrid>
                <a:gridCol w="1429290">
                  <a:extLst>
                    <a:ext uri="{9D8B030D-6E8A-4147-A177-3AD203B41FA5}">
                      <a16:colId xmlns:a16="http://schemas.microsoft.com/office/drawing/2014/main" val="2776880236"/>
                    </a:ext>
                  </a:extLst>
                </a:gridCol>
                <a:gridCol w="1370340">
                  <a:extLst>
                    <a:ext uri="{9D8B030D-6E8A-4147-A177-3AD203B41FA5}">
                      <a16:colId xmlns:a16="http://schemas.microsoft.com/office/drawing/2014/main" val="3967179027"/>
                    </a:ext>
                  </a:extLst>
                </a:gridCol>
                <a:gridCol w="1437569">
                  <a:extLst>
                    <a:ext uri="{9D8B030D-6E8A-4147-A177-3AD203B41FA5}">
                      <a16:colId xmlns:a16="http://schemas.microsoft.com/office/drawing/2014/main" val="3506176960"/>
                    </a:ext>
                  </a:extLst>
                </a:gridCol>
              </a:tblGrid>
              <a:tr h="59713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Confusion </a:t>
                      </a:r>
                    </a:p>
                    <a:p>
                      <a:pPr algn="ctr"/>
                      <a:r>
                        <a:rPr lang="en-US" altLang="zh-CN" dirty="0"/>
                        <a:t>Matrix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Normal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Abnormal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6357022"/>
                  </a:ext>
                </a:extLst>
              </a:tr>
              <a:tr h="50652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CN" dirty="0"/>
                        <a:t>Normal</a:t>
                      </a:r>
                      <a:endParaRPr lang="zh-CN" altLang="en-US" dirty="0"/>
                    </a:p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548 (17.31%)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95 (3.00%)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2429418"/>
                  </a:ext>
                </a:extLst>
              </a:tr>
              <a:tr h="496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CN" dirty="0"/>
                        <a:t>Abnormal</a:t>
                      </a:r>
                      <a:endParaRPr lang="zh-CN" altLang="en-US" dirty="0"/>
                    </a:p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 (0.1%)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2519 (79.59%)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6991062"/>
                  </a:ext>
                </a:extLst>
              </a:tr>
            </a:tbl>
          </a:graphicData>
        </a:graphic>
      </p:graphicFrame>
      <p:sp>
        <p:nvSpPr>
          <p:cNvPr id="2" name="文本框 1">
            <a:extLst>
              <a:ext uri="{FF2B5EF4-FFF2-40B4-BE49-F238E27FC236}">
                <a16:creationId xmlns:a16="http://schemas.microsoft.com/office/drawing/2014/main" id="{0255A6DD-F27D-E54B-A55D-22E33D82EE1C}"/>
              </a:ext>
            </a:extLst>
          </p:cNvPr>
          <p:cNvSpPr txBox="1"/>
          <p:nvPr/>
        </p:nvSpPr>
        <p:spPr>
          <a:xfrm>
            <a:off x="97994" y="3480275"/>
            <a:ext cx="578342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2000">
                <a:latin typeface="Consolas" panose="020B0609020204030204" pitchFamily="49" charset="0"/>
              </a:defRPr>
            </a:lvl1pPr>
          </a:lstStyle>
          <a:p>
            <a:r>
              <a:rPr lang="en-US" altLang="zh-CN" dirty="0"/>
              <a:t>A 10-second BSG signal can construct a dataset of heart rate anomalies while ensuring a constant heart rate.</a:t>
            </a:r>
          </a:p>
          <a:p>
            <a:endParaRPr lang="en-US" altLang="zh-CN" dirty="0"/>
          </a:p>
          <a:p>
            <a:r>
              <a:rPr lang="en-US" altLang="zh-CN" sz="2000" u="sng" dirty="0">
                <a:latin typeface="Consolas" panose="020B0609020204030204" pitchFamily="49" charset="0"/>
              </a:rPr>
              <a:t>Conclusion of Experiment 2</a:t>
            </a:r>
            <a:r>
              <a:rPr lang="zh-CN" altLang="en-US" sz="2000" u="sng" dirty="0">
                <a:latin typeface="Consolas" panose="020B0609020204030204" pitchFamily="49" charset="0"/>
              </a:rPr>
              <a:t>：</a:t>
            </a:r>
            <a:endParaRPr lang="en-US" altLang="zh-CN" sz="2000" u="sng" dirty="0">
              <a:latin typeface="Consolas" panose="020B0609020204030204" pitchFamily="49" charset="0"/>
            </a:endParaRPr>
          </a:p>
          <a:p>
            <a:r>
              <a:rPr lang="en-US" altLang="zh-CN" u="sng" dirty="0"/>
              <a:t>The new version method is more robust compared to the matched filter-based method, enabling effective classification of arrhythmic data.</a:t>
            </a:r>
            <a:endParaRPr lang="en-US" altLang="zh-CN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BA940C30-67B4-CCAF-83EB-45B480F622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66"/>
          <a:stretch/>
        </p:blipFill>
        <p:spPr>
          <a:xfrm>
            <a:off x="5708073" y="0"/>
            <a:ext cx="6532738" cy="68580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E0084359-A1C4-8D56-7824-8F90EC82B9BC}"/>
              </a:ext>
            </a:extLst>
          </p:cNvPr>
          <p:cNvSpPr txBox="1"/>
          <p:nvPr/>
        </p:nvSpPr>
        <p:spPr>
          <a:xfrm>
            <a:off x="62825" y="872405"/>
            <a:ext cx="585375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Consolas" panose="020B0609020204030204" pitchFamily="49" charset="0"/>
              </a:rPr>
              <a:t>Experiment 2: Arrhythmia Classification</a:t>
            </a:r>
            <a:endParaRPr lang="zh-CN" altLang="en-US" sz="2000" dirty="0">
              <a:latin typeface="Consolas" panose="020B0609020204030204" pitchFamily="49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9D80D96-3C40-CAE9-D318-33F49FC2BCC1}"/>
              </a:ext>
            </a:extLst>
          </p:cNvPr>
          <p:cNvSpPr/>
          <p:nvPr/>
        </p:nvSpPr>
        <p:spPr>
          <a:xfrm>
            <a:off x="7813964" y="4911436"/>
            <a:ext cx="318654" cy="45331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09540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>
          <a:extLst>
            <a:ext uri="{FF2B5EF4-FFF2-40B4-BE49-F238E27FC236}">
              <a16:creationId xmlns:a16="http://schemas.microsoft.com/office/drawing/2014/main" id="{14B7704C-9806-99B9-9EE2-6A3C05F46E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A0BDD845-6418-78DD-629A-680E64EA03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11" r="-1"/>
          <a:stretch/>
        </p:blipFill>
        <p:spPr>
          <a:xfrm>
            <a:off x="5635642" y="0"/>
            <a:ext cx="6556357" cy="68580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FFB6FB6E-35B5-3192-A767-25F40F3B0674}"/>
              </a:ext>
            </a:extLst>
          </p:cNvPr>
          <p:cNvSpPr txBox="1"/>
          <p:nvPr/>
        </p:nvSpPr>
        <p:spPr>
          <a:xfrm>
            <a:off x="0" y="0"/>
            <a:ext cx="4267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4pPr>
              <a:defRPr sz="2000">
                <a:latin typeface="Consolas" panose="020B0609020204030204" pitchFamily="49" charset="0"/>
              </a:defRPr>
            </a:lvl4pPr>
          </a:lstStyle>
          <a:p>
            <a:pPr lvl="3"/>
            <a:r>
              <a:rPr lang="en-US" altLang="zh-CN" dirty="0"/>
              <a:t>Template-based IBI Prediction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03868C8A-85EE-1028-6492-11B9E85AFEEF}"/>
              </a:ext>
            </a:extLst>
          </p:cNvPr>
          <p:cNvSpPr txBox="1"/>
          <p:nvPr/>
        </p:nvSpPr>
        <p:spPr>
          <a:xfrm>
            <a:off x="114026" y="584885"/>
            <a:ext cx="217537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Consolas" panose="020B0609020204030204" pitchFamily="49" charset="0"/>
              </a:rPr>
              <a:t>Experiment 3</a:t>
            </a:r>
            <a:endParaRPr lang="zh-CN" altLang="en-US" sz="2000" dirty="0">
              <a:latin typeface="Consolas" panose="020B0609020204030204" pitchFamily="49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4B3F262-B9A5-EB65-60EE-931CA2713AF5}"/>
              </a:ext>
            </a:extLst>
          </p:cNvPr>
          <p:cNvSpPr txBox="1"/>
          <p:nvPr/>
        </p:nvSpPr>
        <p:spPr>
          <a:xfrm>
            <a:off x="0" y="3305952"/>
            <a:ext cx="616527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2000">
                <a:latin typeface="Consolas" panose="020B0609020204030204" pitchFamily="49" charset="0"/>
              </a:defRPr>
            </a:lvl1pPr>
          </a:lstStyle>
          <a:p>
            <a:r>
              <a:rPr lang="en-US" altLang="zh-CN" dirty="0"/>
              <a:t>Using the classification algo from Experiment 2, the dataset was divided into 2 parts: normal heart rate signals and signals classified as abnormal heart rates. </a:t>
            </a:r>
          </a:p>
          <a:p>
            <a:endParaRPr lang="en-US" altLang="zh-CN" dirty="0"/>
          </a:p>
          <a:p>
            <a:r>
              <a:rPr lang="en-US" altLang="zh-CN" u="sng" dirty="0"/>
              <a:t>The New Method performs better on healthy signals. </a:t>
            </a:r>
            <a:r>
              <a:rPr lang="en-US" altLang="zh-CN" dirty="0"/>
              <a:t>Further explanation will be provided regarding results on arrhythmia data.</a:t>
            </a: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DEF53829-4CFE-C24B-CEE0-A17967BA8E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035150"/>
              </p:ext>
            </p:extLst>
          </p:nvPr>
        </p:nvGraphicFramePr>
        <p:xfrm>
          <a:off x="114025" y="1169770"/>
          <a:ext cx="5521617" cy="1366522"/>
        </p:xfrm>
        <a:graphic>
          <a:graphicData uri="http://schemas.openxmlformats.org/drawingml/2006/table">
            <a:tbl>
              <a:tblPr firstRow="1" bandRow="1">
                <a:tableStyleId>{AB4F9DF2-0438-42AD-B170-30067649D97E}</a:tableStyleId>
              </a:tblPr>
              <a:tblGrid>
                <a:gridCol w="2249805">
                  <a:extLst>
                    <a:ext uri="{9D8B030D-6E8A-4147-A177-3AD203B41FA5}">
                      <a16:colId xmlns:a16="http://schemas.microsoft.com/office/drawing/2014/main" val="350954255"/>
                    </a:ext>
                  </a:extLst>
                </a:gridCol>
                <a:gridCol w="1068705">
                  <a:extLst>
                    <a:ext uri="{9D8B030D-6E8A-4147-A177-3AD203B41FA5}">
                      <a16:colId xmlns:a16="http://schemas.microsoft.com/office/drawing/2014/main" val="1644395591"/>
                    </a:ext>
                  </a:extLst>
                </a:gridCol>
                <a:gridCol w="1265555">
                  <a:extLst>
                    <a:ext uri="{9D8B030D-6E8A-4147-A177-3AD203B41FA5}">
                      <a16:colId xmlns:a16="http://schemas.microsoft.com/office/drawing/2014/main" val="3159107031"/>
                    </a:ext>
                  </a:extLst>
                </a:gridCol>
                <a:gridCol w="937552">
                  <a:extLst>
                    <a:ext uri="{9D8B030D-6E8A-4147-A177-3AD203B41FA5}">
                      <a16:colId xmlns:a16="http://schemas.microsoft.com/office/drawing/2014/main" val="33222713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HR Estimation, MAE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Yingjian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New Method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Ratio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8072227"/>
                  </a:ext>
                </a:extLst>
              </a:tr>
              <a:tr h="331894">
                <a:tc>
                  <a:txBody>
                    <a:bodyPr/>
                    <a:lstStyle/>
                    <a:p>
                      <a:r>
                        <a:rPr lang="en-US" altLang="zh-CN" dirty="0"/>
                        <a:t>All Back(all)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/>
                        <a:t>1.115</a:t>
                      </a:r>
                      <a:endParaRPr lang="zh-CN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CN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onsolas"/>
                          <a:ea typeface="Consolas"/>
                          <a:cs typeface="Consolas"/>
                          <a:sym typeface="Arial"/>
                        </a:rPr>
                        <a:t>1.021</a:t>
                      </a:r>
                      <a:endParaRPr lang="zh-CN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CN" b="0" dirty="0"/>
                        <a:t>-9.4%</a:t>
                      </a:r>
                      <a:endParaRPr lang="zh-CN" alt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628970"/>
                  </a:ext>
                </a:extLst>
              </a:tr>
              <a:tr h="33189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CN" dirty="0"/>
                        <a:t>All Back(healthy)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/>
                        <a:t>1.034</a:t>
                      </a:r>
                      <a:endParaRPr lang="zh-CN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/>
                        <a:t>0.970</a:t>
                      </a:r>
                      <a:endParaRPr lang="zh-CN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/>
                        <a:t>-6.4%</a:t>
                      </a:r>
                      <a:endParaRPr lang="zh-CN" alt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9378774"/>
                  </a:ext>
                </a:extLst>
              </a:tr>
              <a:tr h="331894">
                <a:tc>
                  <a:txBody>
                    <a:bodyPr/>
                    <a:lstStyle/>
                    <a:p>
                      <a:r>
                        <a:rPr lang="en-US" altLang="zh-CN" dirty="0"/>
                        <a:t>All Back(</a:t>
                      </a:r>
                      <a:r>
                        <a:rPr lang="en-US" altLang="zh-CN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onsolas"/>
                          <a:ea typeface="Consolas"/>
                          <a:cs typeface="Consolas"/>
                          <a:sym typeface="Arial"/>
                        </a:rPr>
                        <a:t>arrhythmia</a:t>
                      </a:r>
                      <a:r>
                        <a:rPr lang="en-US" altLang="zh-CN" dirty="0"/>
                        <a:t>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CN" b="0" dirty="0"/>
                        <a:t>1.851</a:t>
                      </a:r>
                      <a:endParaRPr lang="zh-CN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CN" b="0" dirty="0"/>
                        <a:t>2.083</a:t>
                      </a:r>
                      <a:endParaRPr lang="zh-CN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CN" b="0" dirty="0"/>
                        <a:t>-</a:t>
                      </a:r>
                      <a:endParaRPr lang="zh-CN" alt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50572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54651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>
          <a:extLst>
            <a:ext uri="{FF2B5EF4-FFF2-40B4-BE49-F238E27FC236}">
              <a16:creationId xmlns:a16="http://schemas.microsoft.com/office/drawing/2014/main" id="{D4C4EF17-1FF6-9606-9CD1-F834D3A5BC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DA19F6A-5FA0-1658-AD08-FB07343DD0A7}"/>
              </a:ext>
            </a:extLst>
          </p:cNvPr>
          <p:cNvSpPr txBox="1"/>
          <p:nvPr/>
        </p:nvSpPr>
        <p:spPr>
          <a:xfrm>
            <a:off x="0" y="0"/>
            <a:ext cx="4267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4pPr>
              <a:defRPr sz="2000">
                <a:latin typeface="Consolas" panose="020B0609020204030204" pitchFamily="49" charset="0"/>
              </a:defRPr>
            </a:lvl4pPr>
          </a:lstStyle>
          <a:p>
            <a:pPr lvl="3"/>
            <a:r>
              <a:rPr lang="en-US" altLang="zh-CN" dirty="0"/>
              <a:t>Template-based IBI Prediction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AA96779-47E4-8CFE-77D4-B8A5F06D16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425276"/>
            <a:ext cx="4115321" cy="306624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C08141C-0D14-CA90-043B-B96015591D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9283" y="3661990"/>
            <a:ext cx="4127638" cy="306624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A550F62F-7836-D7A1-F1E8-E37BDBB6F251}"/>
              </a:ext>
            </a:extLst>
          </p:cNvPr>
          <p:cNvSpPr txBox="1"/>
          <p:nvPr/>
        </p:nvSpPr>
        <p:spPr>
          <a:xfrm>
            <a:off x="5686770" y="379329"/>
            <a:ext cx="639387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Consolas" panose="020B0609020204030204" pitchFamily="49" charset="0"/>
              </a:rPr>
              <a:t>On arrhythmic data, heartbeats are well detected, but the MAE of HR is quite large.</a:t>
            </a:r>
          </a:p>
          <a:p>
            <a:endParaRPr lang="en-US" altLang="zh-CN" sz="2000" dirty="0">
              <a:latin typeface="Consolas" panose="020B0609020204030204" pitchFamily="49" charset="0"/>
            </a:endParaRPr>
          </a:p>
          <a:p>
            <a:r>
              <a:rPr lang="en-US" altLang="zh-CN" sz="2000" dirty="0" err="1">
                <a:latin typeface="Consolas" panose="020B0609020204030204" pitchFamily="49" charset="0"/>
              </a:rPr>
              <a:t>HR_estimated</a:t>
            </a:r>
            <a:r>
              <a:rPr lang="en-US" altLang="zh-CN" sz="2000" dirty="0">
                <a:latin typeface="Consolas" panose="020B0609020204030204" pitchFamily="49" charset="0"/>
              </a:rPr>
              <a:t> = 60*</a:t>
            </a:r>
            <a:r>
              <a:rPr lang="en-US" altLang="zh-CN" sz="2000" dirty="0" err="1">
                <a:latin typeface="Consolas" panose="020B0609020204030204" pitchFamily="49" charset="0"/>
              </a:rPr>
              <a:t>sampling_rate</a:t>
            </a:r>
            <a:r>
              <a:rPr lang="en-US" altLang="zh-CN" sz="2000" dirty="0">
                <a:latin typeface="Consolas" panose="020B0609020204030204" pitchFamily="49" charset="0"/>
              </a:rPr>
              <a:t>/median(IBIs)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E66F943C-44A2-26F9-70D0-479C0DB51CCB}"/>
              </a:ext>
            </a:extLst>
          </p:cNvPr>
          <p:cNvSpPr/>
          <p:nvPr/>
        </p:nvSpPr>
        <p:spPr>
          <a:xfrm>
            <a:off x="5810293" y="2857888"/>
            <a:ext cx="1567253" cy="51954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accent1"/>
                </a:solidFill>
                <a:latin typeface="Consolas" panose="020B0609020204030204" pitchFamily="49" charset="0"/>
              </a:rPr>
              <a:t>Classification</a:t>
            </a:r>
            <a:endParaRPr lang="zh-CN" altLang="en-US" dirty="0">
              <a:solidFill>
                <a:schemeClr val="accent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B678B91-71F1-50E6-A567-4740EEF4F673}"/>
              </a:ext>
            </a:extLst>
          </p:cNvPr>
          <p:cNvSpPr/>
          <p:nvPr/>
        </p:nvSpPr>
        <p:spPr>
          <a:xfrm>
            <a:off x="7789719" y="2338343"/>
            <a:ext cx="1302327" cy="51954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accent1"/>
                </a:solidFill>
                <a:latin typeface="Consolas" panose="020B0609020204030204" pitchFamily="49" charset="0"/>
              </a:rPr>
              <a:t>Healthy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248D4932-529C-214E-F77A-CBCED2E94413}"/>
              </a:ext>
            </a:extLst>
          </p:cNvPr>
          <p:cNvSpPr/>
          <p:nvPr/>
        </p:nvSpPr>
        <p:spPr>
          <a:xfrm>
            <a:off x="7789718" y="3349724"/>
            <a:ext cx="1302327" cy="51954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accent1"/>
                </a:solidFill>
                <a:latin typeface="Consolas" panose="020B0609020204030204" pitchFamily="49" charset="0"/>
              </a:rPr>
              <a:t>Arrhythmia</a:t>
            </a:r>
            <a:endParaRPr lang="en-US" altLang="zh-CN" dirty="0">
              <a:solidFill>
                <a:schemeClr val="accent1"/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0D3F19D7-BCEB-BBB9-FFA7-0C72F3B57463}"/>
              </a:ext>
            </a:extLst>
          </p:cNvPr>
          <p:cNvSpPr/>
          <p:nvPr/>
        </p:nvSpPr>
        <p:spPr>
          <a:xfrm>
            <a:off x="9583362" y="2338343"/>
            <a:ext cx="1302327" cy="51954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accent1"/>
                </a:solidFill>
                <a:latin typeface="Consolas" panose="020B0609020204030204" pitchFamily="49" charset="0"/>
              </a:rPr>
              <a:t>Method 1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5644E03E-B07E-D660-D3E3-5AFD8D668F99}"/>
              </a:ext>
            </a:extLst>
          </p:cNvPr>
          <p:cNvSpPr/>
          <p:nvPr/>
        </p:nvSpPr>
        <p:spPr>
          <a:xfrm>
            <a:off x="9583362" y="3349723"/>
            <a:ext cx="1302327" cy="51954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accent1"/>
                </a:solidFill>
                <a:latin typeface="Consolas" panose="020B0609020204030204" pitchFamily="49" charset="0"/>
              </a:rPr>
              <a:t>Method 2</a:t>
            </a:r>
          </a:p>
        </p:txBody>
      </p:sp>
      <p:cxnSp>
        <p:nvCxnSpPr>
          <p:cNvPr id="16" name="连接符: 肘形 15">
            <a:extLst>
              <a:ext uri="{FF2B5EF4-FFF2-40B4-BE49-F238E27FC236}">
                <a16:creationId xmlns:a16="http://schemas.microsoft.com/office/drawing/2014/main" id="{CE1CF73D-101D-CE80-7FAA-B889D93F72C9}"/>
              </a:ext>
            </a:extLst>
          </p:cNvPr>
          <p:cNvCxnSpPr>
            <a:stCxn id="2" idx="3"/>
            <a:endCxn id="9" idx="1"/>
          </p:cNvCxnSpPr>
          <p:nvPr/>
        </p:nvCxnSpPr>
        <p:spPr>
          <a:xfrm>
            <a:off x="7377546" y="3117661"/>
            <a:ext cx="412172" cy="491836"/>
          </a:xfrm>
          <a:prstGeom prst="bentConnector3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连接符: 肘形 17">
            <a:extLst>
              <a:ext uri="{FF2B5EF4-FFF2-40B4-BE49-F238E27FC236}">
                <a16:creationId xmlns:a16="http://schemas.microsoft.com/office/drawing/2014/main" id="{986ECA77-6A01-17CB-BF96-BA9C7EBC56F7}"/>
              </a:ext>
            </a:extLst>
          </p:cNvPr>
          <p:cNvCxnSpPr>
            <a:stCxn id="2" idx="3"/>
            <a:endCxn id="6" idx="1"/>
          </p:cNvCxnSpPr>
          <p:nvPr/>
        </p:nvCxnSpPr>
        <p:spPr>
          <a:xfrm flipV="1">
            <a:off x="7377546" y="2598116"/>
            <a:ext cx="412173" cy="519545"/>
          </a:xfrm>
          <a:prstGeom prst="bentConnector3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C303C44C-BDE9-C8F9-EA29-1CC74B275D96}"/>
              </a:ext>
            </a:extLst>
          </p:cNvPr>
          <p:cNvCxnSpPr>
            <a:stCxn id="6" idx="3"/>
            <a:endCxn id="11" idx="1"/>
          </p:cNvCxnSpPr>
          <p:nvPr/>
        </p:nvCxnSpPr>
        <p:spPr>
          <a:xfrm>
            <a:off x="9092046" y="2598116"/>
            <a:ext cx="491316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6B742643-00DB-E1A6-35E5-F41CC339BFD1}"/>
              </a:ext>
            </a:extLst>
          </p:cNvPr>
          <p:cNvCxnSpPr>
            <a:stCxn id="9" idx="3"/>
            <a:endCxn id="12" idx="1"/>
          </p:cNvCxnSpPr>
          <p:nvPr/>
        </p:nvCxnSpPr>
        <p:spPr>
          <a:xfrm flipV="1">
            <a:off x="9092045" y="3609496"/>
            <a:ext cx="491317" cy="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>
            <a:extLst>
              <a:ext uri="{FF2B5EF4-FFF2-40B4-BE49-F238E27FC236}">
                <a16:creationId xmlns:a16="http://schemas.microsoft.com/office/drawing/2014/main" id="{5E742917-F123-06DB-842B-109BB446D5CF}"/>
              </a:ext>
            </a:extLst>
          </p:cNvPr>
          <p:cNvSpPr/>
          <p:nvPr/>
        </p:nvSpPr>
        <p:spPr>
          <a:xfrm>
            <a:off x="11297860" y="2830178"/>
            <a:ext cx="782782" cy="51954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accent1"/>
                </a:solidFill>
                <a:latin typeface="Consolas" panose="020B0609020204030204" pitchFamily="49" charset="0"/>
              </a:rPr>
              <a:t>HR</a:t>
            </a:r>
          </a:p>
        </p:txBody>
      </p:sp>
      <p:cxnSp>
        <p:nvCxnSpPr>
          <p:cNvPr id="25" name="连接符: 肘形 24">
            <a:extLst>
              <a:ext uri="{FF2B5EF4-FFF2-40B4-BE49-F238E27FC236}">
                <a16:creationId xmlns:a16="http://schemas.microsoft.com/office/drawing/2014/main" id="{17A46AF6-A993-45C3-8B9A-C4ACE3AF3E44}"/>
              </a:ext>
            </a:extLst>
          </p:cNvPr>
          <p:cNvCxnSpPr>
            <a:stCxn id="11" idx="3"/>
            <a:endCxn id="23" idx="1"/>
          </p:cNvCxnSpPr>
          <p:nvPr/>
        </p:nvCxnSpPr>
        <p:spPr>
          <a:xfrm>
            <a:off x="10885689" y="2598116"/>
            <a:ext cx="412171" cy="491835"/>
          </a:xfrm>
          <a:prstGeom prst="bentConnector3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连接符: 肘形 26">
            <a:extLst>
              <a:ext uri="{FF2B5EF4-FFF2-40B4-BE49-F238E27FC236}">
                <a16:creationId xmlns:a16="http://schemas.microsoft.com/office/drawing/2014/main" id="{6F08118C-399C-6488-BAEC-27E6B574B8FA}"/>
              </a:ext>
            </a:extLst>
          </p:cNvPr>
          <p:cNvCxnSpPr>
            <a:stCxn id="12" idx="3"/>
            <a:endCxn id="23" idx="1"/>
          </p:cNvCxnSpPr>
          <p:nvPr/>
        </p:nvCxnSpPr>
        <p:spPr>
          <a:xfrm flipV="1">
            <a:off x="10885689" y="3089951"/>
            <a:ext cx="412171" cy="519545"/>
          </a:xfrm>
          <a:prstGeom prst="bentConnector3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>
            <a:extLst>
              <a:ext uri="{FF2B5EF4-FFF2-40B4-BE49-F238E27FC236}">
                <a16:creationId xmlns:a16="http://schemas.microsoft.com/office/drawing/2014/main" id="{A21E75F8-D661-DA28-6728-E20B3B61E5A7}"/>
              </a:ext>
            </a:extLst>
          </p:cNvPr>
          <p:cNvSpPr txBox="1"/>
          <p:nvPr/>
        </p:nvSpPr>
        <p:spPr>
          <a:xfrm>
            <a:off x="321781" y="379329"/>
            <a:ext cx="103750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CN" sz="1200" dirty="0">
                <a:latin typeface="Consolas" panose="020B0609020204030204" pitchFamily="49" charset="0"/>
              </a:rPr>
              <a:t>IBI</a:t>
            </a:r>
          </a:p>
          <a:p>
            <a:pPr algn="r"/>
            <a:r>
              <a:rPr lang="en-US" altLang="zh-CN" sz="1200" dirty="0">
                <a:latin typeface="Consolas" panose="020B0609020204030204" pitchFamily="49" charset="0"/>
              </a:rPr>
              <a:t>MAE of HR</a:t>
            </a:r>
            <a:endParaRPr lang="zh-CN" altLang="en-US" sz="1200" dirty="0">
              <a:latin typeface="Consolas" panose="020B0609020204030204" pitchFamily="49" charset="0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29165AD5-6014-AD11-1034-0F9D9762BCE9}"/>
              </a:ext>
            </a:extLst>
          </p:cNvPr>
          <p:cNvSpPr txBox="1"/>
          <p:nvPr/>
        </p:nvSpPr>
        <p:spPr>
          <a:xfrm>
            <a:off x="297225" y="3620508"/>
            <a:ext cx="103750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CN" sz="1200" dirty="0">
                <a:latin typeface="Consolas" panose="020B0609020204030204" pitchFamily="49" charset="0"/>
              </a:rPr>
              <a:t>IBI</a:t>
            </a:r>
          </a:p>
          <a:p>
            <a:pPr algn="r"/>
            <a:r>
              <a:rPr lang="en-US" altLang="zh-CN" sz="1200" dirty="0">
                <a:latin typeface="Consolas" panose="020B0609020204030204" pitchFamily="49" charset="0"/>
              </a:rPr>
              <a:t>MAE of HR</a:t>
            </a:r>
            <a:endParaRPr lang="zh-CN" altLang="en-US" sz="1200" dirty="0">
              <a:latin typeface="Consolas" panose="020B0609020204030204" pitchFamily="49" charset="0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D20ED683-BB2A-8A71-6384-CD118978BAFF}"/>
              </a:ext>
            </a:extLst>
          </p:cNvPr>
          <p:cNvSpPr txBox="1"/>
          <p:nvPr/>
        </p:nvSpPr>
        <p:spPr>
          <a:xfrm>
            <a:off x="5686770" y="4504845"/>
            <a:ext cx="6127172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u="sng" dirty="0">
                <a:latin typeface="Consolas" panose="020B0609020204030204" pitchFamily="49" charset="0"/>
              </a:rPr>
              <a:t>Conclusion of Experiment 3</a:t>
            </a:r>
            <a:r>
              <a:rPr lang="zh-CN" altLang="en-US" sz="2000" u="sng" dirty="0">
                <a:latin typeface="Consolas" panose="020B0609020204030204" pitchFamily="49" charset="0"/>
              </a:rPr>
              <a:t>：</a:t>
            </a:r>
            <a:endParaRPr lang="en-US" altLang="zh-CN" sz="2000" u="sng" dirty="0">
              <a:latin typeface="Consolas" panose="020B0609020204030204" pitchFamily="49" charset="0"/>
            </a:endParaRPr>
          </a:p>
          <a:p>
            <a:r>
              <a:rPr lang="en-US" altLang="zh-CN" sz="2000" u="sng" dirty="0">
                <a:latin typeface="Consolas" panose="020B0609020204030204" pitchFamily="49" charset="0"/>
              </a:rPr>
              <a:t>The new method performs better on healthy signals and accurately detects IBI on arrhythmic data. But we need another </a:t>
            </a:r>
            <a:r>
              <a:rPr lang="en-US" altLang="zh-CN" sz="2000" u="sng" dirty="0" err="1">
                <a:latin typeface="Consolas" panose="020B0609020204030204" pitchFamily="49" charset="0"/>
              </a:rPr>
              <a:t>hr</a:t>
            </a:r>
            <a:r>
              <a:rPr lang="en-US" altLang="zh-CN" sz="2000" u="sng" dirty="0">
                <a:latin typeface="Consolas" panose="020B0609020204030204" pitchFamily="49" charset="0"/>
              </a:rPr>
              <a:t> estimation algo for arrhythmic signals.</a:t>
            </a:r>
          </a:p>
        </p:txBody>
      </p:sp>
    </p:spTree>
    <p:extLst>
      <p:ext uri="{BB962C8B-B14F-4D97-AF65-F5344CB8AC3E}">
        <p14:creationId xmlns:p14="http://schemas.microsoft.com/office/powerpoint/2010/main" val="11425235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>
          <a:extLst>
            <a:ext uri="{FF2B5EF4-FFF2-40B4-BE49-F238E27FC236}">
              <a16:creationId xmlns:a16="http://schemas.microsoft.com/office/drawing/2014/main" id="{F29C07CB-0912-5593-08AF-DF91DB2686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F71CDBA-0B7C-35C5-2842-4763838EF8E7}"/>
              </a:ext>
            </a:extLst>
          </p:cNvPr>
          <p:cNvSpPr txBox="1"/>
          <p:nvPr/>
        </p:nvSpPr>
        <p:spPr>
          <a:xfrm>
            <a:off x="0" y="0"/>
            <a:ext cx="4267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4pPr>
              <a:defRPr sz="2000">
                <a:latin typeface="Consolas" panose="020B0609020204030204" pitchFamily="49" charset="0"/>
              </a:defRPr>
            </a:lvl4pPr>
          </a:lstStyle>
          <a:p>
            <a:pPr lvl="3"/>
            <a:r>
              <a:rPr lang="en-US" altLang="zh-CN" dirty="0"/>
              <a:t>Template-based IBI Prediction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60B7A9D-AF94-41AC-33F6-FD4C5EA6940A}"/>
              </a:ext>
            </a:extLst>
          </p:cNvPr>
          <p:cNvSpPr txBox="1"/>
          <p:nvPr/>
        </p:nvSpPr>
        <p:spPr>
          <a:xfrm>
            <a:off x="58056" y="501451"/>
            <a:ext cx="12039601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Consolas" panose="020B0609020204030204" pitchFamily="49" charset="0"/>
              </a:rPr>
              <a:t>Experiment 4: IBI Prediction</a:t>
            </a:r>
          </a:p>
          <a:p>
            <a:r>
              <a:rPr lang="en-US" altLang="zh-CN" sz="2000" dirty="0">
                <a:latin typeface="Consolas" panose="020B0609020204030204" pitchFamily="49" charset="0"/>
              </a:rPr>
              <a:t>The IBI calculated from PPG and BSG signals does not strictly correspond, so currently, visualization is used to display the results.</a:t>
            </a:r>
            <a:r>
              <a:rPr lang="zh-CN" altLang="en-US" sz="2000" dirty="0">
                <a:latin typeface="Consolas" panose="020B0609020204030204" pitchFamily="49" charset="0"/>
              </a:rPr>
              <a:t> </a:t>
            </a:r>
            <a:r>
              <a:rPr lang="en-US" altLang="zh-CN" sz="2000" dirty="0">
                <a:latin typeface="Consolas" panose="020B0609020204030204" pitchFamily="49" charset="0"/>
              </a:rPr>
              <a:t>The results mainly consist of 4 categories.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8441955-891A-48B8-BBB1-72C306C367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2382978"/>
            <a:ext cx="4068199" cy="4475019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16C14DDA-AC17-30CE-2BE9-6AC4D1F6C8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1901" y="2382978"/>
            <a:ext cx="4068199" cy="4475019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FE9F12CE-60AD-E3E6-DBE2-1288702D99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23802" y="2382981"/>
            <a:ext cx="4068199" cy="4475019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EC3EEFFC-73A6-79B4-823D-D95BB78C34D0}"/>
              </a:ext>
            </a:extLst>
          </p:cNvPr>
          <p:cNvSpPr txBox="1"/>
          <p:nvPr/>
        </p:nvSpPr>
        <p:spPr>
          <a:xfrm>
            <a:off x="58056" y="1923604"/>
            <a:ext cx="612865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Consolas" panose="020B0609020204030204" pitchFamily="49" charset="0"/>
              </a:rPr>
              <a:t>Category 1: The trends are consistent.</a:t>
            </a:r>
            <a:endParaRPr lang="zh-CN" altLang="en-US" sz="20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20878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>
          <a:extLst>
            <a:ext uri="{FF2B5EF4-FFF2-40B4-BE49-F238E27FC236}">
              <a16:creationId xmlns:a16="http://schemas.microsoft.com/office/drawing/2014/main" id="{14C2784F-AE53-CA2C-EF82-95DBCCF3E7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F6D97956-F9B0-2A63-EC12-5638FA1350BA}"/>
              </a:ext>
            </a:extLst>
          </p:cNvPr>
          <p:cNvSpPr txBox="1"/>
          <p:nvPr/>
        </p:nvSpPr>
        <p:spPr>
          <a:xfrm>
            <a:off x="0" y="0"/>
            <a:ext cx="4267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4pPr>
              <a:defRPr sz="2000">
                <a:latin typeface="Consolas" panose="020B0609020204030204" pitchFamily="49" charset="0"/>
              </a:defRPr>
            </a:lvl4pPr>
          </a:lstStyle>
          <a:p>
            <a:pPr lvl="3"/>
            <a:r>
              <a:rPr lang="en-US" altLang="zh-CN" dirty="0"/>
              <a:t>Template-based IBI Prediction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A7285E4-9801-C5C9-3885-D2F96D7BBD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97789"/>
            <a:ext cx="4068202" cy="447502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5296C46-36C1-608C-226E-BF61196233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1069" y="1797788"/>
            <a:ext cx="4068202" cy="4475023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F8BC9C64-9B21-FA4C-9A7E-FF172FF43A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7885" y="1797788"/>
            <a:ext cx="4024115" cy="4426527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64C930A7-C1F3-8957-87B7-08F8EC354CF8}"/>
              </a:ext>
            </a:extLst>
          </p:cNvPr>
          <p:cNvSpPr txBox="1"/>
          <p:nvPr/>
        </p:nvSpPr>
        <p:spPr>
          <a:xfrm>
            <a:off x="0" y="1269353"/>
            <a:ext cx="1192638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Consolas" panose="020B0609020204030204" pitchFamily="49" charset="0"/>
              </a:rPr>
              <a:t>Category 2: The trend doesn't match, but estimated heart rate error is quite small.</a:t>
            </a:r>
            <a:endParaRPr lang="zh-CN" altLang="en-US" sz="20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03627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3350</TotalTime>
  <Words>808</Words>
  <Application>Microsoft Office PowerPoint</Application>
  <PresentationFormat>宽屏</PresentationFormat>
  <Paragraphs>146</Paragraphs>
  <Slides>17</Slides>
  <Notes>16</Notes>
  <HiddenSlides>0</HiddenSlides>
  <MMClips>0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0" baseType="lpstr">
      <vt:lpstr>Arial</vt:lpstr>
      <vt:lpstr>Consolas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老 甲鱼</dc:creator>
  <cp:lastModifiedBy>甲鱼 老</cp:lastModifiedBy>
  <cp:revision>2954</cp:revision>
  <dcterms:created xsi:type="dcterms:W3CDTF">2023-07-30T03:21:28Z</dcterms:created>
  <dcterms:modified xsi:type="dcterms:W3CDTF">2024-03-11T13:37:37Z</dcterms:modified>
</cp:coreProperties>
</file>